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6A_16E7B9A0.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35_847B6792.xml" ContentType="application/vnd.ms-powerpoint.comments+xml"/>
  <Override PartName="/ppt/notesSlides/notesSlide21.xml" ContentType="application/vnd.openxmlformats-officedocument.presentationml.notesSlide+xml"/>
  <Override PartName="/ppt/comments/modernComment_136_D095EB.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4B_3B42C70B.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3B_357ABCB2.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42_C03E5D75.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3F_A8CD25DA.xml" ContentType="application/vnd.ms-powerpoint.comments+xml"/>
  <Override PartName="/ppt/notesSlides/notesSlide33.xml" ContentType="application/vnd.openxmlformats-officedocument.presentationml.notesSlide+xml"/>
  <Override PartName="/ppt/comments/modernComment_13D_D3C14FCA.xml" ContentType="application/vnd.ms-powerpoint.comments+xml"/>
  <Override PartName="/ppt/notesSlides/notesSlide34.xml" ContentType="application/vnd.openxmlformats-officedocument.presentationml.notesSlide+xml"/>
  <Override PartName="/ppt/comments/modernComment_15E_460C3FD6.xml" ContentType="application/vnd.ms-powerpoint.comments+xml"/>
  <Override PartName="/ppt/notesSlides/notesSlide35.xml" ContentType="application/vnd.openxmlformats-officedocument.presentationml.notesSlide+xml"/>
  <Override PartName="/ppt/comments/modernComment_15A_8F5932B4.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152_4537EEB6.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9" r:id="rId4"/>
    <p:sldMasterId id="2147483648" r:id="rId5"/>
    <p:sldMasterId id="2147483782" r:id="rId6"/>
  </p:sldMasterIdLst>
  <p:notesMasterIdLst>
    <p:notesMasterId r:id="rId48"/>
  </p:notesMasterIdLst>
  <p:handoutMasterIdLst>
    <p:handoutMasterId r:id="rId49"/>
  </p:handoutMasterIdLst>
  <p:sldIdLst>
    <p:sldId id="256" r:id="rId7"/>
    <p:sldId id="263" r:id="rId8"/>
    <p:sldId id="353" r:id="rId9"/>
    <p:sldId id="347" r:id="rId10"/>
    <p:sldId id="357" r:id="rId11"/>
    <p:sldId id="355" r:id="rId12"/>
    <p:sldId id="348" r:id="rId13"/>
    <p:sldId id="311" r:id="rId14"/>
    <p:sldId id="312" r:id="rId15"/>
    <p:sldId id="308" r:id="rId16"/>
    <p:sldId id="356" r:id="rId17"/>
    <p:sldId id="330" r:id="rId18"/>
    <p:sldId id="328" r:id="rId19"/>
    <p:sldId id="329" r:id="rId20"/>
    <p:sldId id="327" r:id="rId21"/>
    <p:sldId id="351" r:id="rId22"/>
    <p:sldId id="349" r:id="rId23"/>
    <p:sldId id="362" r:id="rId24"/>
    <p:sldId id="361" r:id="rId25"/>
    <p:sldId id="271" r:id="rId26"/>
    <p:sldId id="320" r:id="rId27"/>
    <p:sldId id="309" r:id="rId28"/>
    <p:sldId id="310" r:id="rId29"/>
    <p:sldId id="333" r:id="rId30"/>
    <p:sldId id="331" r:id="rId31"/>
    <p:sldId id="352" r:id="rId32"/>
    <p:sldId id="315" r:id="rId33"/>
    <p:sldId id="316" r:id="rId34"/>
    <p:sldId id="322" r:id="rId35"/>
    <p:sldId id="321" r:id="rId36"/>
    <p:sldId id="323" r:id="rId37"/>
    <p:sldId id="324" r:id="rId38"/>
    <p:sldId id="325" r:id="rId39"/>
    <p:sldId id="319" r:id="rId40"/>
    <p:sldId id="317" r:id="rId41"/>
    <p:sldId id="360" r:id="rId42"/>
    <p:sldId id="350" r:id="rId43"/>
    <p:sldId id="346" r:id="rId44"/>
    <p:sldId id="326" r:id="rId45"/>
    <p:sldId id="336" r:id="rId46"/>
    <p:sldId id="338" r:id="rId47"/>
  </p:sldIdLst>
  <p:sldSz cx="12192000" cy="6858000"/>
  <p:notesSz cx="7172325"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056212BC-2A70-4BAA-A4B0-0D71AEECE9C4}">
          <p14:sldIdLst>
            <p14:sldId id="256"/>
            <p14:sldId id="263"/>
            <p14:sldId id="353"/>
          </p14:sldIdLst>
        </p14:section>
        <p14:section name="Introduction to Training &amp; TeamMates" id="{DE0E6946-8E8C-48F9-BF96-381EC68F8FC2}">
          <p14:sldIdLst>
            <p14:sldId id="347"/>
            <p14:sldId id="357"/>
            <p14:sldId id="355"/>
          </p14:sldIdLst>
        </p14:section>
        <p14:section name="Understanding Mentoring" id="{C9787C28-EAB0-483F-9FA5-D7B531017B39}">
          <p14:sldIdLst>
            <p14:sldId id="348"/>
            <p14:sldId id="311"/>
            <p14:sldId id="312"/>
            <p14:sldId id="308"/>
            <p14:sldId id="356"/>
            <p14:sldId id="330"/>
            <p14:sldId id="328"/>
            <p14:sldId id="329"/>
            <p14:sldId id="327"/>
            <p14:sldId id="351"/>
          </p14:sldIdLst>
        </p14:section>
        <p14:section name="Relationship Building" id="{42F949A6-9802-4725-A8D3-7C24769E7583}">
          <p14:sldIdLst>
            <p14:sldId id="349"/>
            <p14:sldId id="362"/>
            <p14:sldId id="361"/>
            <p14:sldId id="271"/>
            <p14:sldId id="320"/>
            <p14:sldId id="309"/>
            <p14:sldId id="310"/>
            <p14:sldId id="333"/>
            <p14:sldId id="331"/>
            <p14:sldId id="352"/>
          </p14:sldIdLst>
        </p14:section>
        <p14:section name="Boundaries" id="{15330984-B5C8-5C4E-A4BD-F79271FBF491}">
          <p14:sldIdLst>
            <p14:sldId id="315"/>
            <p14:sldId id="316"/>
            <p14:sldId id="322"/>
            <p14:sldId id="321"/>
            <p14:sldId id="323"/>
            <p14:sldId id="324"/>
            <p14:sldId id="325"/>
            <p14:sldId id="319"/>
            <p14:sldId id="317"/>
            <p14:sldId id="360"/>
          </p14:sldIdLst>
        </p14:section>
        <p14:section name="Wrap Up" id="{2369E192-69CF-4ED4-9767-ABCF596976DE}">
          <p14:sldIdLst>
            <p14:sldId id="350"/>
            <p14:sldId id="346"/>
            <p14:sldId id="326"/>
            <p14:sldId id="336"/>
            <p14:sldId id="33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B3FA4C-99B3-A345-7B6E-2045FACC51D9}" name="Sara Eliason" initials="SE" userId="S::seliason@teammates.org::bdc14551-8af6-4b48-ab8e-539b74f179b2" providerId="AD"/>
  <p188:author id="{4BC57BAF-A75B-9A73-6160-FC33F1CEAE77}" name="Tori Pedersen" initials="TP" userId="S::tpedersen@teammates.org::47a62430-f070-41a2-944e-1cd915af49fd" providerId="AD"/>
  <p188:author id="{76D8BDD4-09C1-5E93-0186-F3DAFBCCF1AC}" name="Fayth Jackson" initials="FJ" userId="S::fjackson@teammates.org::9f3fa71f-2035-43d2-b78f-fb46f4887f8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a" initials="A" lastIdx="5" clrIdx="0">
    <p:extLst>
      <p:ext uri="{19B8F6BF-5375-455C-9EA6-DF929625EA0E}">
        <p15:presenceInfo xmlns:p15="http://schemas.microsoft.com/office/powerpoint/2012/main" userId="S::ayoung@teammates.org::0af709db-275d-4d21-a4ee-de6fbbaad8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54B"/>
    <a:srgbClr val="ED1C51"/>
    <a:srgbClr val="E81C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5D6D5-57F0-880C-A90A-B8DBE21F802E}" v="4" dt="2023-07-18T15:01:49.090"/>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241" autoAdjust="0"/>
  </p:normalViewPr>
  <p:slideViewPr>
    <p:cSldViewPr snapToGrid="0">
      <p:cViewPr varScale="1">
        <p:scale>
          <a:sx n="44" d="100"/>
          <a:sy n="44" d="100"/>
        </p:scale>
        <p:origin x="822"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s>
</file>

<file path=ppt/comments/modernComment_135_847B6792.xml><?xml version="1.0" encoding="utf-8"?>
<p188:cmLst xmlns:a="http://schemas.openxmlformats.org/drawingml/2006/main" xmlns:r="http://schemas.openxmlformats.org/officeDocument/2006/relationships" xmlns:p188="http://schemas.microsoft.com/office/powerpoint/2018/8/main">
  <p188:cm id="{321FB7D4-3910-4986-8BE1-53EA0DE091EE}" authorId="{4BC57BAF-A75B-9A73-6160-FC33F1CEAE77}" status="resolved" created="2022-06-29T20:39:00.253" complete="100000">
    <ac:txMkLst xmlns:ac="http://schemas.microsoft.com/office/drawing/2013/main/command">
      <pc:docMk xmlns:pc="http://schemas.microsoft.com/office/powerpoint/2013/main/command"/>
      <pc:sldMk xmlns:pc="http://schemas.microsoft.com/office/powerpoint/2013/main/command" cId="2222679954" sldId="309"/>
      <ac:spMk id="2" creationId="{D4E222FA-E446-DA0B-CA50-FF311B08359E}"/>
      <ac:txMk cp="0" len="19">
        <ac:context len="20" hash="38182184"/>
      </ac:txMk>
    </ac:txMkLst>
    <p188:pos x="4511040" y="594995"/>
    <p188:txBody>
      <a:bodyPr/>
      <a:lstStyle/>
      <a:p>
        <a:r>
          <a:rPr lang="en-US"/>
          <a:t>Where do the diversity slides fit best?</a:t>
        </a:r>
      </a:p>
    </p188:txBody>
  </p188:cm>
</p188:cmLst>
</file>

<file path=ppt/comments/modernComment_136_D095EB.xml><?xml version="1.0" encoding="utf-8"?>
<p188:cmLst xmlns:a="http://schemas.openxmlformats.org/drawingml/2006/main" xmlns:r="http://schemas.openxmlformats.org/officeDocument/2006/relationships" xmlns:p188="http://schemas.microsoft.com/office/powerpoint/2018/8/main">
  <p188:cm id="{E09FB791-BF80-4338-9E27-7A7DD43291D0}" authorId="{EFB3FA4C-99B3-A345-7B6E-2045FACC51D9}" created="2022-12-22T16:43:00.559">
    <pc:sldMkLst xmlns:pc="http://schemas.microsoft.com/office/powerpoint/2013/main/command">
      <pc:docMk/>
      <pc:sldMk cId="13669867" sldId="310"/>
    </pc:sldMkLst>
    <p188:replyLst>
      <p188:reply id="{8BC88F4D-39AD-4762-A6DD-E2E6527D63A8}" authorId="{4BC57BAF-A75B-9A73-6160-FC33F1CEAE77}" created="2022-12-22T16:45:18.743">
        <p188:txBody>
          <a:bodyPr/>
          <a:lstStyle/>
          <a:p>
            <a:r>
              <a:rPr lang="en-US"/>
              <a:t>How to structure in a way to get actual participation?</a:t>
            </a:r>
          </a:p>
        </p188:txBody>
      </p188:reply>
    </p188:replyLst>
    <p188:txBody>
      <a:bodyPr/>
      <a:lstStyle/>
      <a:p>
        <a:r>
          <a:rPr lang="en-US"/>
          <a:t>How would you react if your mentee expresses something about their identity that you're uncomfortable with?</a:t>
        </a:r>
      </a:p>
    </p188:txBody>
  </p188:cm>
</p188:cmLst>
</file>

<file path=ppt/comments/modernComment_13B_357ABCB2.xml><?xml version="1.0" encoding="utf-8"?>
<p188:cmLst xmlns:a="http://schemas.openxmlformats.org/drawingml/2006/main" xmlns:r="http://schemas.openxmlformats.org/officeDocument/2006/relationships" xmlns:p188="http://schemas.microsoft.com/office/powerpoint/2018/8/main">
  <p188:cm id="{A79779AA-3873-4F2B-8B24-53B0FA56C828}" authorId="{4BC57BAF-A75B-9A73-6160-FC33F1CEAE77}" status="resolved" created="2022-07-01T18:21:33.519" complete="100000">
    <ac:txMkLst xmlns:ac="http://schemas.microsoft.com/office/drawing/2013/main/command">
      <pc:docMk xmlns:pc="http://schemas.microsoft.com/office/powerpoint/2013/main/command"/>
      <pc:sldMk xmlns:pc="http://schemas.microsoft.com/office/powerpoint/2013/main/command" cId="897236146" sldId="315"/>
      <ac:spMk id="2" creationId="{C8D7686E-29E3-6D17-CDA0-148D6D3FCDAE}"/>
      <ac:txMk cp="0" len="10">
        <ac:context len="11" hash="3757252697"/>
      </ac:txMk>
    </ac:txMkLst>
    <p188:txBody>
      <a:bodyPr/>
      <a:lstStyle/>
      <a:p>
        <a:r>
          <a:rPr lang="en-US"/>
          <a:t>We don't have a transition slide anywhere else; do we want this??</a:t>
        </a:r>
      </a:p>
    </p188:txBody>
  </p188:cm>
  <p188:cm id="{B0350534-E0EE-40D0-8180-0BA3548B2CFE}" authorId="{76D8BDD4-09C1-5E93-0186-F3DAFBCCF1AC}" status="resolved" created="2023-06-20T20:13:24.419" complete="100000">
    <pc:sldMkLst xmlns:pc="http://schemas.microsoft.com/office/powerpoint/2013/main/command">
      <pc:docMk/>
      <pc:sldMk cId="897236146" sldId="315"/>
    </pc:sldMkLst>
    <p188:txBody>
      <a:bodyPr/>
      <a:lstStyle/>
      <a:p>
        <a:r>
          <a:rPr lang="en-US"/>
          <a:t>Relationship building before Boundaries</a:t>
        </a:r>
      </a:p>
    </p188:txBody>
  </p188:cm>
  <p188:cm id="{BEA4006A-CACF-4B0B-90B0-FD9289DB2C75}" authorId="{4BC57BAF-A75B-9A73-6160-FC33F1CEAE77}" created="2023-06-21T18:50:07.628">
    <pc:sldMkLst xmlns:pc="http://schemas.microsoft.com/office/powerpoint/2013/main/command">
      <pc:docMk/>
      <pc:sldMk cId="897236146" sldId="315"/>
    </pc:sldMkLst>
    <p188:txBody>
      <a:bodyPr/>
      <a:lstStyle/>
      <a:p>
        <a:r>
          <a:rPr lang="en-US"/>
          <a:t>Formatting looks different on each of these slides?</a:t>
        </a:r>
      </a:p>
    </p188:txBody>
  </p188:cm>
</p188:cmLst>
</file>

<file path=ppt/comments/modernComment_13D_D3C14FCA.xml><?xml version="1.0" encoding="utf-8"?>
<p188:cmLst xmlns:a="http://schemas.openxmlformats.org/drawingml/2006/main" xmlns:r="http://schemas.openxmlformats.org/officeDocument/2006/relationships" xmlns:p188="http://schemas.microsoft.com/office/powerpoint/2018/8/main">
  <p188:cm id="{EEB117BA-4D6C-48AB-A01A-BE3C2278E50A}" authorId="{4BC57BAF-A75B-9A73-6160-FC33F1CEAE77}" status="resolved" created="2022-06-30T13:49:32.573" complete="100000">
    <ac:txMkLst xmlns:ac="http://schemas.microsoft.com/office/drawing/2013/main/command">
      <pc:docMk xmlns:pc="http://schemas.microsoft.com/office/powerpoint/2013/main/command"/>
      <pc:sldMk xmlns:pc="http://schemas.microsoft.com/office/powerpoint/2013/main/command" cId="3552661450" sldId="317"/>
      <ac:spMk id="10" creationId="{263B8ED7-87ED-61FA-98D7-A3FD9EB71CCB}"/>
      <ac:txMk cp="0" len="10">
        <ac:context len="160" hash="3128800957"/>
      </ac:txMk>
    </ac:txMkLst>
    <p188:txBody>
      <a:bodyPr/>
      <a:lstStyle/>
      <a:p>
        <a:r>
          <a:rPr lang="en-US"/>
          <a:t>Add red flags</a:t>
        </a:r>
      </a:p>
    </p188:txBody>
  </p188:cm>
</p188:cmLst>
</file>

<file path=ppt/comments/modernComment_13F_A8CD25DA.xml><?xml version="1.0" encoding="utf-8"?>
<p188:cmLst xmlns:a="http://schemas.openxmlformats.org/drawingml/2006/main" xmlns:r="http://schemas.openxmlformats.org/officeDocument/2006/relationships" xmlns:p188="http://schemas.microsoft.com/office/powerpoint/2018/8/main">
  <p188:cm id="{A8701907-AC25-4B2E-9741-381C4248D048}" authorId="{4BC57BAF-A75B-9A73-6160-FC33F1CEAE77}" status="resolved" created="2022-07-11T15:10:44.517" complete="100000">
    <pc:sldMkLst xmlns:pc="http://schemas.microsoft.com/office/powerpoint/2013/main/command">
      <pc:docMk/>
      <pc:sldMk cId="2832016858" sldId="319"/>
    </pc:sldMkLst>
    <p188:txBody>
      <a:bodyPr/>
      <a:lstStyle/>
      <a:p>
        <a:r>
          <a:rPr lang="en-US"/>
          <a:t>How to make role play activity virtual</a:t>
        </a:r>
      </a:p>
    </p188:txBody>
  </p188:cm>
  <p188:cm id="{5F5844BC-2DCB-41A3-A2C8-10350B31560D}" authorId="{76D8BDD4-09C1-5E93-0186-F3DAFBCCF1AC}" status="resolved" created="2023-06-20T20:37:29.636" complete="100000">
    <ac:txMkLst xmlns:ac="http://schemas.microsoft.com/office/drawing/2013/main/command">
      <pc:docMk xmlns:pc="http://schemas.microsoft.com/office/powerpoint/2013/main/command"/>
      <pc:sldMk xmlns:pc="http://schemas.microsoft.com/office/powerpoint/2013/main/command" cId="2832016858" sldId="319"/>
      <ac:spMk id="3" creationId="{BC29493E-0520-E95A-8C98-5E76E3539C94}"/>
      <ac:txMk cp="167">
        <ac:context len="187" hash="95964866"/>
      </ac:txMk>
    </ac:txMkLst>
    <p188:pos x="5889476" y="3254523"/>
    <p188:txBody>
      <a:bodyPr/>
      <a:lstStyle/>
      <a:p>
        <a:r>
          <a:rPr lang="en-US"/>
          <a:t>Consistency - quotes - yay or nay</a:t>
        </a:r>
      </a:p>
    </p188:txBody>
  </p188:cm>
</p188:cmLst>
</file>

<file path=ppt/comments/modernComment_142_C03E5D75.xml><?xml version="1.0" encoding="utf-8"?>
<p188:cmLst xmlns:a="http://schemas.openxmlformats.org/drawingml/2006/main" xmlns:r="http://schemas.openxmlformats.org/officeDocument/2006/relationships" xmlns:p188="http://schemas.microsoft.com/office/powerpoint/2018/8/main">
  <p188:cm id="{A0886909-8083-AC40-9BB0-AC7C657F375D}" authorId="{76D8BDD4-09C1-5E93-0186-F3DAFBCCF1AC}" created="2023-06-21T03:37:16.984">
    <ac:txMkLst xmlns:ac="http://schemas.microsoft.com/office/drawing/2013/main/command">
      <pc:docMk xmlns:pc="http://schemas.microsoft.com/office/powerpoint/2013/main/command"/>
      <pc:sldMk xmlns:pc="http://schemas.microsoft.com/office/powerpoint/2013/main/command" cId="3225312629" sldId="322"/>
      <ac:spMk id="3" creationId="{964FA022-43A2-FFE5-F269-8754CFA4A022}"/>
      <ac:txMk cp="62" len="16">
        <ac:context len="153" hash="3156216948"/>
      </ac:txMk>
    </ac:txMkLst>
    <p188:pos x="3574774" y="1296705"/>
    <p188:txBody>
      <a:bodyPr/>
      <a:lstStyle/>
      <a:p>
        <a:r>
          <a:rPr lang="en-US"/>
          <a:t>Present</a:t>
        </a:r>
      </a:p>
    </p188:txBody>
  </p188:cm>
</p188:cmLst>
</file>

<file path=ppt/comments/modernComment_14B_3B42C70B.xml><?xml version="1.0" encoding="utf-8"?>
<p188:cmLst xmlns:a="http://schemas.openxmlformats.org/drawingml/2006/main" xmlns:r="http://schemas.openxmlformats.org/officeDocument/2006/relationships" xmlns:p188="http://schemas.microsoft.com/office/powerpoint/2018/8/main">
  <p188:cm id="{42334D1D-008F-4AE2-A9F8-E2A34000B457}" authorId="{4BC57BAF-A75B-9A73-6160-FC33F1CEAE77}" status="resolved" created="2022-06-30T18:22:06.081" complete="100000">
    <ac:txMkLst xmlns:ac="http://schemas.microsoft.com/office/drawing/2013/main/command">
      <pc:docMk xmlns:pc="http://schemas.microsoft.com/office/powerpoint/2013/main/command"/>
      <pc:sldMk xmlns:pc="http://schemas.microsoft.com/office/powerpoint/2013/main/command" cId="994232075" sldId="331"/>
      <ac:spMk id="2" creationId="{886AB928-8876-C1B8-19E9-81F407A2B10D}"/>
      <ac:txMk cp="0" len="23">
        <ac:context len="24" hash="1753055434"/>
      </ac:txMk>
    </ac:txMkLst>
    <p188:pos x="5905500" y="594995"/>
    <p188:txBody>
      <a:bodyPr/>
      <a:lstStyle/>
      <a:p>
        <a:r>
          <a:rPr lang="en-US"/>
          <a:t>Incorporate activities and examples to make it easier to understand</a:t>
        </a:r>
      </a:p>
    </p188:txBody>
  </p188:cm>
  <p188:cm id="{2A1574DE-8582-4682-A01F-F19EE4D55818}" authorId="{76D8BDD4-09C1-5E93-0186-F3DAFBCCF1AC}" status="resolved" created="2023-06-20T20:24:35.087" complete="100000">
    <pc:sldMkLst xmlns:pc="http://schemas.microsoft.com/office/powerpoint/2013/main/command">
      <pc:docMk/>
      <pc:sldMk cId="994232075" sldId="331"/>
    </pc:sldMkLst>
    <p188:txBody>
      <a:bodyPr/>
      <a:lstStyle/>
      <a:p>
        <a:r>
          <a:rPr lang="en-US"/>
          <a:t>Boundaries next</a:t>
        </a:r>
      </a:p>
    </p188:txBody>
  </p188:cm>
</p188:cmLst>
</file>

<file path=ppt/comments/modernComment_152_4537EEB6.xml><?xml version="1.0" encoding="utf-8"?>
<p188:cmLst xmlns:a="http://schemas.openxmlformats.org/drawingml/2006/main" xmlns:r="http://schemas.openxmlformats.org/officeDocument/2006/relationships" xmlns:p188="http://schemas.microsoft.com/office/powerpoint/2018/8/main">
  <p188:cm id="{027726C3-DA30-4897-9B8C-B27AD92533D8}" authorId="{4BC57BAF-A75B-9A73-6160-FC33F1CEAE77}" created="2022-12-22T16:51:47.393">
    <pc:sldMkLst xmlns:pc="http://schemas.microsoft.com/office/powerpoint/2013/main/command">
      <pc:docMk/>
      <pc:sldMk cId="1161293494" sldId="338"/>
    </pc:sldMkLst>
    <p188:replyLst>
      <p188:reply id="{EDFAD95E-AD1D-4730-86DA-65EE1FAA2C04}" authorId="{76D8BDD4-09C1-5E93-0186-F3DAFBCCF1AC}" created="2023-06-20T20:33:05.635">
        <p188:txBody>
          <a:bodyPr/>
          <a:lstStyle/>
          <a:p>
            <a:r>
              <a:rPr lang="en-US"/>
              <a:t>Graphics for Socials?</a:t>
            </a:r>
          </a:p>
        </p188:txBody>
      </p188:reply>
    </p188:replyLst>
    <p188:txBody>
      <a:bodyPr/>
      <a:lstStyle/>
      <a:p>
        <a:r>
          <a:rPr lang="en-US"/>
          <a:t>Encourage to unmute OR chat</a:t>
        </a:r>
      </a:p>
    </p188:txBody>
  </p188:cm>
</p188:cmLst>
</file>

<file path=ppt/comments/modernComment_15A_8F5932B4.xml><?xml version="1.0" encoding="utf-8"?>
<p188:cmLst xmlns:a="http://schemas.openxmlformats.org/drawingml/2006/main" xmlns:r="http://schemas.openxmlformats.org/officeDocument/2006/relationships" xmlns:p188="http://schemas.microsoft.com/office/powerpoint/2018/8/main">
  <p188:cm id="{C38C0B29-0185-4AF4-A8A8-95647954B6BC}" authorId="{76D8BDD4-09C1-5E93-0186-F3DAFBCCF1AC}" created="2023-06-20T20:32:13.163">
    <pc:sldMkLst xmlns:pc="http://schemas.microsoft.com/office/powerpoint/2013/main/command">
      <pc:docMk/>
      <pc:sldMk cId="2404987572" sldId="346"/>
    </pc:sldMkLst>
    <p188:txBody>
      <a:bodyPr/>
      <a:lstStyle/>
      <a:p>
        <a:r>
          <a:rPr lang="en-US"/>
          <a:t>Update once have new figures</a:t>
        </a:r>
      </a:p>
    </p188:txBody>
  </p188:cm>
</p188:cmLst>
</file>

<file path=ppt/comments/modernComment_15E_460C3FD6.xml><?xml version="1.0" encoding="utf-8"?>
<p188:cmLst xmlns:a="http://schemas.openxmlformats.org/drawingml/2006/main" xmlns:r="http://schemas.openxmlformats.org/officeDocument/2006/relationships" xmlns:p188="http://schemas.microsoft.com/office/powerpoint/2018/8/main">
  <p188:cm id="{60537233-456E-4F44-967C-A11BD88EE846}" authorId="{76D8BDD4-09C1-5E93-0186-F3DAFBCCF1AC}" created="2023-06-20T20:25:19.902">
    <pc:sldMkLst xmlns:pc="http://schemas.microsoft.com/office/powerpoint/2013/main/command">
      <pc:docMk/>
      <pc:sldMk cId="1175207894" sldId="350"/>
    </pc:sldMkLst>
    <p188:txBody>
      <a:bodyPr/>
      <a:lstStyle/>
      <a:p>
        <a:r>
          <a:rPr lang="en-US"/>
          <a:t>Possibly change title?</a:t>
        </a:r>
      </a:p>
    </p188:txBody>
  </p188:cm>
</p188:cmLst>
</file>

<file path=ppt/comments/modernComment_16A_16E7B9A0.xml><?xml version="1.0" encoding="utf-8"?>
<p188:cmLst xmlns:a="http://schemas.openxmlformats.org/drawingml/2006/main" xmlns:r="http://schemas.openxmlformats.org/officeDocument/2006/relationships" xmlns:p188="http://schemas.microsoft.com/office/powerpoint/2018/8/main">
  <p188:cm id="{F1FED35F-DD93-4540-BD19-D3A321714B1A}" authorId="{76D8BDD4-09C1-5E93-0186-F3DAFBCCF1AC}" status="resolved" created="2023-06-20T20:17:22.746" complete="100000">
    <ac:deMkLst xmlns:ac="http://schemas.microsoft.com/office/drawing/2013/main/command">
      <pc:docMk xmlns:pc="http://schemas.microsoft.com/office/powerpoint/2013/main/command"/>
      <pc:sldMk xmlns:pc="http://schemas.microsoft.com/office/powerpoint/2013/main/command" cId="384285088" sldId="362"/>
      <ac:spMk id="4" creationId="{2866C58E-1306-CB1C-DAD4-EC492AFD7E63}"/>
    </ac:deMkLst>
    <p188:replyLst>
      <p188:reply id="{3BBC4A3B-C850-4604-99AC-9CDE70728476}" authorId="{76D8BDD4-09C1-5E93-0186-F3DAFBCCF1AC}" created="2023-06-20T20:18:40.001">
        <p188:txBody>
          <a:bodyPr/>
          <a:lstStyle/>
          <a:p>
            <a:r>
              <a:rPr lang="en-US"/>
              <a:t>Move up strengths-based slides before trust</a:t>
            </a:r>
          </a:p>
        </p188:txBody>
      </p188:reply>
      <p188:reply id="{323FA7B6-1376-48DD-BF57-A1C7E06581C9}" authorId="{76D8BDD4-09C1-5E93-0186-F3DAFBCCF1AC}" created="2023-06-20T20:18:58.299">
        <p188:txBody>
          <a:bodyPr/>
          <a:lstStyle/>
          <a:p>
            <a:r>
              <a:rPr lang="en-US"/>
              <a:t>slide 37 and slide 38</a:t>
            </a:r>
          </a:p>
        </p188:txBody>
      </p188:reply>
    </p188:replyLst>
    <p188:txBody>
      <a:bodyPr/>
      <a:lstStyle/>
      <a:p>
        <a:r>
          <a:rPr lang="en-US"/>
          <a:t>New slide - made BRAND edits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08007" cy="470895"/>
          </a:xfrm>
          <a:prstGeom prst="rect">
            <a:avLst/>
          </a:prstGeom>
        </p:spPr>
        <p:txBody>
          <a:bodyPr vert="horz" lIns="94192" tIns="47096" rIns="94192" bIns="47096" rtlCol="0"/>
          <a:lstStyle>
            <a:lvl1pPr algn="l">
              <a:defRPr sz="1200"/>
            </a:lvl1pPr>
          </a:lstStyle>
          <a:p>
            <a:endParaRPr lang="en-US"/>
          </a:p>
        </p:txBody>
      </p:sp>
      <p:sp>
        <p:nvSpPr>
          <p:cNvPr id="3" name="Date Placeholder 2"/>
          <p:cNvSpPr>
            <a:spLocks noGrp="1"/>
          </p:cNvSpPr>
          <p:nvPr>
            <p:ph type="dt" sz="quarter" idx="1"/>
          </p:nvPr>
        </p:nvSpPr>
        <p:spPr>
          <a:xfrm>
            <a:off x="4062659" y="1"/>
            <a:ext cx="3108007" cy="470895"/>
          </a:xfrm>
          <a:prstGeom prst="rect">
            <a:avLst/>
          </a:prstGeom>
        </p:spPr>
        <p:txBody>
          <a:bodyPr vert="horz" lIns="94192" tIns="47096" rIns="94192" bIns="47096" rtlCol="0"/>
          <a:lstStyle>
            <a:lvl1pPr algn="r">
              <a:defRPr sz="1200"/>
            </a:lvl1pPr>
          </a:lstStyle>
          <a:p>
            <a:fld id="{075400CA-3FCF-AA43-819D-A0BDC4A32141}" type="datetimeFigureOut">
              <a:rPr lang="en-US" smtClean="0"/>
              <a:t>7/18/2023</a:t>
            </a:fld>
            <a:endParaRPr lang="en-US"/>
          </a:p>
        </p:txBody>
      </p:sp>
      <p:sp>
        <p:nvSpPr>
          <p:cNvPr id="4" name="Footer Placeholder 3"/>
          <p:cNvSpPr>
            <a:spLocks noGrp="1"/>
          </p:cNvSpPr>
          <p:nvPr>
            <p:ph type="ftr" sz="quarter" idx="2"/>
          </p:nvPr>
        </p:nvSpPr>
        <p:spPr>
          <a:xfrm>
            <a:off x="1" y="8914407"/>
            <a:ext cx="3108007" cy="470894"/>
          </a:xfrm>
          <a:prstGeom prst="rect">
            <a:avLst/>
          </a:prstGeom>
        </p:spPr>
        <p:txBody>
          <a:bodyPr vert="horz" lIns="94192" tIns="47096" rIns="94192" bIns="47096" rtlCol="0" anchor="b"/>
          <a:lstStyle>
            <a:lvl1pPr algn="l">
              <a:defRPr sz="1200"/>
            </a:lvl1pPr>
          </a:lstStyle>
          <a:p>
            <a:endParaRPr lang="en-US"/>
          </a:p>
        </p:txBody>
      </p:sp>
      <p:sp>
        <p:nvSpPr>
          <p:cNvPr id="5" name="Slide Number Placeholder 4"/>
          <p:cNvSpPr>
            <a:spLocks noGrp="1"/>
          </p:cNvSpPr>
          <p:nvPr>
            <p:ph type="sldNum" sz="quarter" idx="3"/>
          </p:nvPr>
        </p:nvSpPr>
        <p:spPr>
          <a:xfrm>
            <a:off x="4062659" y="8914407"/>
            <a:ext cx="3108007" cy="470894"/>
          </a:xfrm>
          <a:prstGeom prst="rect">
            <a:avLst/>
          </a:prstGeom>
        </p:spPr>
        <p:txBody>
          <a:bodyPr vert="horz" lIns="94192" tIns="47096" rIns="94192" bIns="47096" rtlCol="0" anchor="b"/>
          <a:lstStyle>
            <a:lvl1pPr algn="r">
              <a:defRPr sz="1200"/>
            </a:lvl1pPr>
          </a:lstStyle>
          <a:p>
            <a:fld id="{67510AA5-8D14-9E47-8874-1F0DE917D0B3}" type="slidenum">
              <a:rPr lang="en-US" smtClean="0"/>
              <a:t>‹#›</a:t>
            </a:fld>
            <a:endParaRPr lang="en-US"/>
          </a:p>
        </p:txBody>
      </p:sp>
    </p:spTree>
    <p:extLst>
      <p:ext uri="{BB962C8B-B14F-4D97-AF65-F5344CB8AC3E}">
        <p14:creationId xmlns:p14="http://schemas.microsoft.com/office/powerpoint/2010/main" val="1814379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08007" cy="470895"/>
          </a:xfrm>
          <a:prstGeom prst="rect">
            <a:avLst/>
          </a:prstGeom>
        </p:spPr>
        <p:txBody>
          <a:bodyPr vert="horz" lIns="94192" tIns="47096" rIns="94192" bIns="47096" rtlCol="0"/>
          <a:lstStyle>
            <a:lvl1pPr algn="l">
              <a:defRPr sz="1200"/>
            </a:lvl1pPr>
          </a:lstStyle>
          <a:p>
            <a:endParaRPr lang="en-US"/>
          </a:p>
        </p:txBody>
      </p:sp>
      <p:sp>
        <p:nvSpPr>
          <p:cNvPr id="3" name="Date Placeholder 2"/>
          <p:cNvSpPr>
            <a:spLocks noGrp="1"/>
          </p:cNvSpPr>
          <p:nvPr>
            <p:ph type="dt" idx="1"/>
          </p:nvPr>
        </p:nvSpPr>
        <p:spPr>
          <a:xfrm>
            <a:off x="4062659" y="1"/>
            <a:ext cx="3108007" cy="470895"/>
          </a:xfrm>
          <a:prstGeom prst="rect">
            <a:avLst/>
          </a:prstGeom>
        </p:spPr>
        <p:txBody>
          <a:bodyPr vert="horz" lIns="94192" tIns="47096" rIns="94192" bIns="47096" rtlCol="0"/>
          <a:lstStyle>
            <a:lvl1pPr algn="r">
              <a:defRPr sz="1200"/>
            </a:lvl1pPr>
          </a:lstStyle>
          <a:p>
            <a:fld id="{2BDA6475-5E1F-7444-920F-FA6941C57200}" type="datetimeFigureOut">
              <a:rPr lang="en-US" smtClean="0"/>
              <a:t>7/18/2023</a:t>
            </a:fld>
            <a:endParaRPr lang="en-US"/>
          </a:p>
        </p:txBody>
      </p:sp>
      <p:sp>
        <p:nvSpPr>
          <p:cNvPr id="4" name="Slide Image Placeholder 3"/>
          <p:cNvSpPr>
            <a:spLocks noGrp="1" noRot="1" noChangeAspect="1"/>
          </p:cNvSpPr>
          <p:nvPr>
            <p:ph type="sldImg" idx="2"/>
          </p:nvPr>
        </p:nvSpPr>
        <p:spPr>
          <a:xfrm>
            <a:off x="771525" y="1173163"/>
            <a:ext cx="5629275" cy="3167062"/>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717233" y="4516676"/>
            <a:ext cx="573786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4407"/>
            <a:ext cx="3108007" cy="470894"/>
          </a:xfrm>
          <a:prstGeom prst="rect">
            <a:avLst/>
          </a:prstGeom>
        </p:spPr>
        <p:txBody>
          <a:bodyPr vert="horz" lIns="94192" tIns="47096" rIns="94192" bIns="47096" rtlCol="0" anchor="b"/>
          <a:lstStyle>
            <a:lvl1pPr algn="l">
              <a:defRPr sz="1200"/>
            </a:lvl1pPr>
          </a:lstStyle>
          <a:p>
            <a:endParaRPr lang="en-US"/>
          </a:p>
        </p:txBody>
      </p:sp>
      <p:sp>
        <p:nvSpPr>
          <p:cNvPr id="7" name="Slide Number Placeholder 6"/>
          <p:cNvSpPr>
            <a:spLocks noGrp="1"/>
          </p:cNvSpPr>
          <p:nvPr>
            <p:ph type="sldNum" sz="quarter" idx="5"/>
          </p:nvPr>
        </p:nvSpPr>
        <p:spPr>
          <a:xfrm>
            <a:off x="4062659" y="8914407"/>
            <a:ext cx="3108007" cy="470894"/>
          </a:xfrm>
          <a:prstGeom prst="rect">
            <a:avLst/>
          </a:prstGeom>
        </p:spPr>
        <p:txBody>
          <a:bodyPr vert="horz" lIns="94192" tIns="47096" rIns="94192" bIns="47096" rtlCol="0" anchor="b"/>
          <a:lstStyle>
            <a:lvl1pPr algn="r">
              <a:defRPr sz="1200"/>
            </a:lvl1pPr>
          </a:lstStyle>
          <a:p>
            <a:fld id="{E93096B2-B40B-7745-BE1D-0C14518F09A2}" type="slidenum">
              <a:rPr lang="en-US" smtClean="0"/>
              <a:t>‹#›</a:t>
            </a:fld>
            <a:endParaRPr lang="en-US"/>
          </a:p>
        </p:txBody>
      </p:sp>
    </p:spTree>
    <p:extLst>
      <p:ext uri="{BB962C8B-B14F-4D97-AF65-F5344CB8AC3E}">
        <p14:creationId xmlns:p14="http://schemas.microsoft.com/office/powerpoint/2010/main" val="40157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goodnews.teammates.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*************************************************************Activity*******************************************************************</a:t>
            </a:r>
          </a:p>
          <a:p>
            <a:r>
              <a:rPr lang="en-US"/>
              <a:t>Key Points:</a:t>
            </a:r>
            <a:endParaRPr lang="en-US">
              <a:cs typeface="Calibri"/>
            </a:endParaRPr>
          </a:p>
          <a:p>
            <a:pPr marL="171450" indent="-171450">
              <a:buFont typeface="Arial,Sans-Serif"/>
              <a:buChar char="•"/>
            </a:pPr>
            <a:r>
              <a:rPr lang="en-US"/>
              <a:t>Introduce yourself</a:t>
            </a:r>
            <a:endParaRPr lang="en-US">
              <a:cs typeface="Calibri"/>
            </a:endParaRPr>
          </a:p>
          <a:p>
            <a:pPr marL="171450" indent="-171450">
              <a:buFont typeface="Arial,Sans-Serif"/>
              <a:buChar char="•"/>
            </a:pPr>
            <a:r>
              <a:rPr lang="en-US" b="1" u="sng"/>
              <a:t>Materials Needed</a:t>
            </a:r>
            <a:r>
              <a:rPr lang="en-US"/>
              <a:t>: cardstock, markers, sticky notes</a:t>
            </a:r>
            <a:endParaRPr lang="en-US">
              <a:cs typeface="Calibri"/>
            </a:endParaRPr>
          </a:p>
          <a:p>
            <a:endParaRPr lang="en-US"/>
          </a:p>
          <a:p>
            <a:r>
              <a:rPr lang="en-US" u="sng"/>
              <a:t>Name Tags:</a:t>
            </a:r>
            <a:r>
              <a:rPr lang="en-US"/>
              <a:t> Create a name tag and write down 2-4 things that make you uniquely awesome as well as your "why" for becoming a mentor. Share nametag and where they'll be mentoring with group after making.</a:t>
            </a:r>
          </a:p>
          <a:p>
            <a:endParaRPr lang="en-US"/>
          </a:p>
          <a:p>
            <a:r>
              <a:rPr lang="en-US"/>
              <a:t>Time Estimate: 10-20 min (depending on size of group)</a:t>
            </a:r>
            <a:endParaRPr lang="en-US">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1</a:t>
            </a:fld>
            <a:endParaRPr lang="en-US"/>
          </a:p>
        </p:txBody>
      </p:sp>
    </p:spTree>
    <p:extLst>
      <p:ext uri="{BB962C8B-B14F-4D97-AF65-F5344CB8AC3E}">
        <p14:creationId xmlns:p14="http://schemas.microsoft.com/office/powerpoint/2010/main" val="2054909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*************************************************************Activity*******************************************************************</a:t>
            </a:r>
          </a:p>
          <a:p>
            <a:r>
              <a:rPr lang="en-US"/>
              <a:t>Key Points:</a:t>
            </a:r>
          </a:p>
          <a:p>
            <a:pPr marL="171450" indent="-171450">
              <a:buFont typeface="Arial,Sans-Serif"/>
              <a:buChar char="•"/>
            </a:pPr>
            <a:r>
              <a:rPr lang="en-US"/>
              <a:t>Honeymoon: This stage is full of excitement and getting to know each other. Set boundaries early to set the tone of the relationship</a:t>
            </a:r>
          </a:p>
          <a:p>
            <a:pPr marL="171450" indent="-171450">
              <a:buFont typeface="Arial,Sans-Serif"/>
              <a:buChar char="•"/>
            </a:pPr>
            <a:r>
              <a:rPr lang="en-US"/>
              <a:t>Growth: Trust is increasing, but this may be a hard stage. Mentees may begin to test boundaries. Still show up!!!</a:t>
            </a:r>
          </a:p>
          <a:p>
            <a:pPr marL="171450" indent="-171450">
              <a:buFont typeface="Arial,Sans-Serif"/>
              <a:buChar char="•"/>
            </a:pPr>
            <a:r>
              <a:rPr lang="en-US"/>
              <a:t>Maturity: Trust has been built and there is more comfort between you and your match. They’ll likely open up more.</a:t>
            </a:r>
          </a:p>
          <a:p>
            <a:pPr marL="171450" indent="-171450">
              <a:buFont typeface="Arial,Sans-Serif"/>
              <a:buChar char="•"/>
            </a:pPr>
            <a:r>
              <a:rPr lang="en-US"/>
              <a:t>Closure: It's so important this is done well. Continue to be present through the end of the relationship and honor the positives of your relationship regardless of the reason for termination. Having a goodbye meeting is critical</a:t>
            </a:r>
            <a:endParaRPr lang="en-US">
              <a:cs typeface="Calibri"/>
            </a:endParaRPr>
          </a:p>
          <a:p>
            <a:pPr marL="171450" indent="-171450">
              <a:buFont typeface="Arial,Sans-Serif"/>
              <a:buChar char="•"/>
            </a:pPr>
            <a:r>
              <a:rPr lang="en-US"/>
              <a:t>**Stages are fluid and can be moved through back and forth multiple times</a:t>
            </a:r>
          </a:p>
          <a:p>
            <a:endParaRPr lang="en-US"/>
          </a:p>
          <a:p>
            <a:r>
              <a:rPr lang="en-US" u="sng"/>
              <a:t>Sharing: </a:t>
            </a:r>
            <a:r>
              <a:rPr lang="en-US"/>
              <a:t>Have experienced mentor share their journey through these stages</a:t>
            </a:r>
          </a:p>
          <a:p>
            <a:endParaRPr lang="en-US"/>
          </a:p>
          <a:p>
            <a:r>
              <a:rPr lang="en-US"/>
              <a:t>- Alternate Activities (if experienced mentor is not available) -</a:t>
            </a:r>
          </a:p>
          <a:p>
            <a:r>
              <a:rPr lang="en-US" u="sng"/>
              <a:t>Presenter Share:</a:t>
            </a:r>
            <a:r>
              <a:rPr lang="en-US"/>
              <a:t> Examples of existing matches in each stage</a:t>
            </a:r>
          </a:p>
          <a:p>
            <a:endParaRPr lang="en-US">
              <a:cs typeface="Calibri"/>
            </a:endParaRPr>
          </a:p>
        </p:txBody>
      </p:sp>
      <p:sp>
        <p:nvSpPr>
          <p:cNvPr id="4" name="Slide Number Placeholder 3"/>
          <p:cNvSpPr>
            <a:spLocks noGrp="1"/>
          </p:cNvSpPr>
          <p:nvPr>
            <p:ph type="sldNum" sz="quarter" idx="5"/>
          </p:nvPr>
        </p:nvSpPr>
        <p:spPr/>
        <p:txBody>
          <a:bodyPr/>
          <a:lstStyle/>
          <a:p>
            <a:fld id="{A37F67B3-736B-124E-9B87-307B6B8449E9}" type="slidenum">
              <a:rPr lang="en-US" smtClean="0"/>
              <a:t>11</a:t>
            </a:fld>
            <a:endParaRPr lang="en-US"/>
          </a:p>
        </p:txBody>
      </p:sp>
    </p:spTree>
    <p:extLst>
      <p:ext uri="{BB962C8B-B14F-4D97-AF65-F5344CB8AC3E}">
        <p14:creationId xmlns:p14="http://schemas.microsoft.com/office/powerpoint/2010/main" val="2211860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*************************************************************Activity*******************************************************************</a:t>
            </a:r>
          </a:p>
          <a:p>
            <a:r>
              <a:rPr lang="en-US">
                <a:cs typeface="Calibri"/>
              </a:rPr>
              <a:t>Key Points:</a:t>
            </a:r>
          </a:p>
          <a:p>
            <a:pPr marL="171450" indent="-171450">
              <a:buFont typeface="Arial"/>
              <a:buChar char="•"/>
            </a:pPr>
            <a:r>
              <a:rPr lang="en-US">
                <a:cs typeface="Calibri"/>
              </a:rPr>
              <a:t>It's important to recognize what roles mentors have and which they do not</a:t>
            </a:r>
          </a:p>
          <a:p>
            <a:endParaRPr lang="en-US">
              <a:cs typeface="Calibri"/>
            </a:endParaRPr>
          </a:p>
          <a:p>
            <a:r>
              <a:rPr lang="en-US" b="1" u="sng"/>
              <a:t>Send Mentors into breakout rooms to discuss. Have 1 person from each group share aloud</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12</a:t>
            </a:fld>
            <a:endParaRPr lang="en-US"/>
          </a:p>
        </p:txBody>
      </p:sp>
    </p:spTree>
    <p:extLst>
      <p:ext uri="{BB962C8B-B14F-4D97-AF65-F5344CB8AC3E}">
        <p14:creationId xmlns:p14="http://schemas.microsoft.com/office/powerpoint/2010/main" val="1789391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a:t>A mentor's role is to express care, challenge growth, provide support, share power, and expand possibilities (Research from The Search Institute)</a:t>
            </a:r>
            <a:endParaRPr lang="en-US">
              <a:cs typeface="Calibri"/>
            </a:endParaRPr>
          </a:p>
          <a:p>
            <a:pPr marL="171450" indent="-171450">
              <a:buFont typeface="Arial,Sans-Serif"/>
              <a:buChar char="•"/>
            </a:pPr>
            <a:r>
              <a:rPr lang="en-US"/>
              <a:t>These characteristics you've listed help you to fulfill these responsibilities</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13</a:t>
            </a:fld>
            <a:endParaRPr lang="en-US"/>
          </a:p>
        </p:txBody>
      </p:sp>
    </p:spTree>
    <p:extLst>
      <p:ext uri="{BB962C8B-B14F-4D97-AF65-F5344CB8AC3E}">
        <p14:creationId xmlns:p14="http://schemas.microsoft.com/office/powerpoint/2010/main" val="710092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a:t>A mentor is not meant to be a parent, a priest, a politician, or a psychologist</a:t>
            </a:r>
            <a:endParaRPr lang="en-US">
              <a:cs typeface="Calibri"/>
            </a:endParaRPr>
          </a:p>
          <a:p>
            <a:pPr marL="171450" indent="-171450">
              <a:buFont typeface="Arial,Sans-Serif"/>
              <a:buChar char="•"/>
            </a:pPr>
            <a:r>
              <a:rPr lang="en-US"/>
              <a:t>A mentor is not meant to be a savior who fixes mentees' problems, but an advocate who connects mentees to resources</a:t>
            </a:r>
            <a:endParaRPr lang="en-US">
              <a:cs typeface="Calibri"/>
            </a:endParaRPr>
          </a:p>
          <a:p>
            <a:endParaRPr lang="en-US" b="1" i="1">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14</a:t>
            </a:fld>
            <a:endParaRPr lang="en-US"/>
          </a:p>
        </p:txBody>
      </p:sp>
    </p:spTree>
    <p:extLst>
      <p:ext uri="{BB962C8B-B14F-4D97-AF65-F5344CB8AC3E}">
        <p14:creationId xmlns:p14="http://schemas.microsoft.com/office/powerpoint/2010/main" val="723989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*************************************************************Activity*******************************************************************</a:t>
            </a:r>
          </a:p>
          <a:p>
            <a:r>
              <a:rPr lang="en-US"/>
              <a:t>Key Points:</a:t>
            </a:r>
          </a:p>
          <a:p>
            <a:pPr marL="171450" indent="-171450">
              <a:buFont typeface="Arial,Sans-Serif"/>
              <a:buChar char="•"/>
            </a:pPr>
            <a:r>
              <a:rPr lang="en-US"/>
              <a:t>Activities are meant to be mentee-led, but it's always important to have a few ideas in your back pocket</a:t>
            </a:r>
          </a:p>
          <a:p>
            <a:pPr marL="171450" indent="-171450">
              <a:buFont typeface="Arial,Sans-Serif"/>
              <a:buChar char="•"/>
            </a:pPr>
            <a:r>
              <a:rPr lang="en-US"/>
              <a:t>If your mentee is shy and doesn't know what to do, try to get to know their interests and hobbies and suggest ideas around those</a:t>
            </a:r>
          </a:p>
          <a:p>
            <a:pPr marL="171450" indent="-171450">
              <a:buFont typeface="Arial,Sans-Serif"/>
              <a:buChar char="•"/>
            </a:pPr>
            <a:r>
              <a:rPr lang="en-US"/>
              <a:t>While physical activities are encouraged, you MUST remain on school grounds, and physical contact activities are not allowed</a:t>
            </a:r>
          </a:p>
          <a:p>
            <a:pPr marL="1428750" lvl="1" indent="-171450">
              <a:buFont typeface="Arial,Sans-Serif"/>
              <a:buChar char="•"/>
            </a:pPr>
            <a:r>
              <a:rPr lang="en-US"/>
              <a:t>Ex. Shooting hoops is great, one-on-one basketball is not</a:t>
            </a:r>
          </a:p>
          <a:p>
            <a:endParaRPr lang="en-US"/>
          </a:p>
          <a:p>
            <a:endParaRPr lang="en-US"/>
          </a:p>
          <a:p>
            <a:r>
              <a:rPr lang="en-US" u="sng"/>
              <a:t>Whiteboard (or chat):</a:t>
            </a:r>
            <a:r>
              <a:rPr lang="en-US"/>
              <a:t> Activities for One-on-Ones</a:t>
            </a:r>
            <a:endParaRPr lang="en-US">
              <a:cs typeface="Calibri"/>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15</a:t>
            </a:fld>
            <a:endParaRPr lang="en-US"/>
          </a:p>
        </p:txBody>
      </p:sp>
    </p:spTree>
    <p:extLst>
      <p:ext uri="{BB962C8B-B14F-4D97-AF65-F5344CB8AC3E}">
        <p14:creationId xmlns:p14="http://schemas.microsoft.com/office/powerpoint/2010/main" val="539606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Fun Question (poll): </a:t>
            </a:r>
          </a:p>
        </p:txBody>
      </p:sp>
      <p:sp>
        <p:nvSpPr>
          <p:cNvPr id="4" name="Slide Number Placeholder 3"/>
          <p:cNvSpPr>
            <a:spLocks noGrp="1"/>
          </p:cNvSpPr>
          <p:nvPr>
            <p:ph type="sldNum" sz="quarter" idx="5"/>
          </p:nvPr>
        </p:nvSpPr>
        <p:spPr/>
        <p:txBody>
          <a:bodyPr/>
          <a:lstStyle/>
          <a:p>
            <a:fld id="{E93096B2-B40B-7745-BE1D-0C14518F09A2}" type="slidenum">
              <a:rPr lang="en-US" smtClean="0"/>
              <a:t>16</a:t>
            </a:fld>
            <a:endParaRPr lang="en-US"/>
          </a:p>
        </p:txBody>
      </p:sp>
    </p:spTree>
    <p:extLst>
      <p:ext uri="{BB962C8B-B14F-4D97-AF65-F5344CB8AC3E}">
        <p14:creationId xmlns:p14="http://schemas.microsoft.com/office/powerpoint/2010/main" val="2816586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TeamMates</a:t>
            </a:r>
            <a:r>
              <a:rPr lang="en-US"/>
              <a:t> wants our matches to engage in strengths-based, developmental relationships</a:t>
            </a:r>
          </a:p>
          <a:p>
            <a:endParaRPr lang="en-US"/>
          </a:p>
          <a:p>
            <a:r>
              <a:rPr lang="en-US"/>
              <a:t>The Developmental Relationships Framework outlined above was developed by The Search Institute as a way for adults to engage in developmental relationship with youth</a:t>
            </a:r>
          </a:p>
          <a:p>
            <a:endParaRPr lang="en-US"/>
          </a:p>
          <a:p>
            <a:r>
              <a:rPr lang="en-US"/>
              <a:t>As a strengths-based program, we also want our mentors focusing on the strengths of both themselves and their mentees. This list shows a few key actions that show how to put a strengths-based approach into action</a:t>
            </a:r>
          </a:p>
        </p:txBody>
      </p:sp>
      <p:sp>
        <p:nvSpPr>
          <p:cNvPr id="4" name="Slide Number Placeholder 3"/>
          <p:cNvSpPr>
            <a:spLocks noGrp="1"/>
          </p:cNvSpPr>
          <p:nvPr>
            <p:ph type="sldNum" sz="quarter" idx="5"/>
          </p:nvPr>
        </p:nvSpPr>
        <p:spPr/>
        <p:txBody>
          <a:bodyPr/>
          <a:lstStyle/>
          <a:p>
            <a:fld id="{E93096B2-B40B-7745-BE1D-0C14518F09A2}" type="slidenum">
              <a:rPr lang="en-US" smtClean="0"/>
              <a:t>18</a:t>
            </a:fld>
            <a:endParaRPr lang="en-US"/>
          </a:p>
        </p:txBody>
      </p:sp>
    </p:spTree>
    <p:extLst>
      <p:ext uri="{BB962C8B-B14F-4D97-AF65-F5344CB8AC3E}">
        <p14:creationId xmlns:p14="http://schemas.microsoft.com/office/powerpoint/2010/main" val="3710680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*************************************************************Activity*******************************************************************</a:t>
            </a:r>
          </a:p>
          <a:p>
            <a:r>
              <a:rPr lang="en-US">
                <a:cs typeface="Calibri"/>
              </a:rPr>
              <a:t>Key Points:</a:t>
            </a:r>
            <a:endParaRPr lang="en-US"/>
          </a:p>
          <a:p>
            <a:pPr marL="171450" indent="-171450">
              <a:buFont typeface="Arial"/>
              <a:buChar char="•"/>
            </a:pPr>
            <a:r>
              <a:rPr lang="en-US">
                <a:cs typeface="Calibri"/>
              </a:rPr>
              <a:t>Students know the things they feel are wrong with them. Help them to reframe these "flaws"</a:t>
            </a:r>
          </a:p>
          <a:p>
            <a:pPr marL="171450" indent="-171450">
              <a:buFont typeface="Arial"/>
              <a:buChar char="•"/>
            </a:pPr>
            <a:r>
              <a:rPr lang="en-US">
                <a:cs typeface="Calibri"/>
              </a:rPr>
              <a:t>Our role is to point out what is right with our mentees</a:t>
            </a:r>
            <a:endParaRPr lang="en-US"/>
          </a:p>
          <a:p>
            <a:pPr marL="800100" lvl="0" indent="-171450">
              <a:buFont typeface="Arial"/>
              <a:buChar char="•"/>
            </a:pPr>
            <a:r>
              <a:rPr lang="en-US">
                <a:cs typeface="Calibri"/>
              </a:rPr>
              <a:t>Ex. They may think they talk too much --&gt; this ability to communicate is a great strength</a:t>
            </a: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Once mentees know their strengths, mentors can help find ways to put these strengths into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Everyone has different strengths they bring to the table. This is a great opportunity to learn about each others’ unique qualities and see the value this brings to the relationship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cs typeface="Calibri"/>
            </a:endParaRPr>
          </a:p>
          <a:p>
            <a:r>
              <a:rPr lang="en-US" u="sng">
                <a:cs typeface="Calibri"/>
              </a:rPr>
              <a:t>Pair and Share:</a:t>
            </a:r>
            <a:r>
              <a:rPr lang="en-US">
                <a:cs typeface="Calibri"/>
              </a:rPr>
              <a:t> What are your strengths as a mentor? How will you show up for your mentee and what does that bring to the relationship?</a:t>
            </a:r>
            <a:endParaRPr lang="en-US">
              <a:ea typeface="Calibri"/>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19</a:t>
            </a:fld>
            <a:endParaRPr lang="en-US"/>
          </a:p>
        </p:txBody>
      </p:sp>
    </p:spTree>
    <p:extLst>
      <p:ext uri="{BB962C8B-B14F-4D97-AF65-F5344CB8AC3E}">
        <p14:creationId xmlns:p14="http://schemas.microsoft.com/office/powerpoint/2010/main" val="498736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a:t>Revealing strengths to students gives them hope and builds engagement</a:t>
            </a:r>
            <a:endParaRPr lang="en-US">
              <a:cs typeface="Calibri"/>
            </a:endParaRPr>
          </a:p>
          <a:p>
            <a:pPr marL="171450" indent="-171450">
              <a:buFont typeface="Arial,Sans-Serif"/>
              <a:buChar char="•"/>
            </a:pPr>
            <a:r>
              <a:rPr lang="en-US"/>
              <a:t>When students are hopeful and engaged, it increases both their academic success and overall wellbeing</a:t>
            </a:r>
            <a:endParaRPr lang="en-US">
              <a:cs typeface="Calibri"/>
            </a:endParaRPr>
          </a:p>
          <a:p>
            <a:pPr marL="171450" indent="-171450">
              <a:buFont typeface="Arial,Sans-Serif"/>
              <a:buChar char="•"/>
            </a:pPr>
            <a:r>
              <a:rPr lang="en-US"/>
              <a:t>All of these elements are interconnected and it begins with strengths</a:t>
            </a:r>
          </a:p>
          <a:p>
            <a:endParaRPr lang="en-US" b="1">
              <a:cs typeface="Calibri"/>
            </a:endParaRPr>
          </a:p>
        </p:txBody>
      </p:sp>
      <p:sp>
        <p:nvSpPr>
          <p:cNvPr id="4" name="Slide Number Placeholder 3"/>
          <p:cNvSpPr>
            <a:spLocks noGrp="1"/>
          </p:cNvSpPr>
          <p:nvPr>
            <p:ph type="sldNum" sz="quarter" idx="10"/>
          </p:nvPr>
        </p:nvSpPr>
        <p:spPr/>
        <p:txBody>
          <a:bodyPr/>
          <a:lstStyle/>
          <a:p>
            <a:fld id="{E93096B2-B40B-7745-BE1D-0C14518F09A2}" type="slidenum">
              <a:rPr lang="en-US" smtClean="0"/>
              <a:t>20</a:t>
            </a:fld>
            <a:endParaRPr lang="en-US"/>
          </a:p>
        </p:txBody>
      </p:sp>
    </p:spTree>
    <p:extLst>
      <p:ext uri="{BB962C8B-B14F-4D97-AF65-F5344CB8AC3E}">
        <p14:creationId xmlns:p14="http://schemas.microsoft.com/office/powerpoint/2010/main" val="3540593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*************************************************************Activity*******************************************************************</a:t>
            </a:r>
          </a:p>
          <a:p>
            <a:r>
              <a:rPr lang="en-US"/>
              <a:t>Key Points:</a:t>
            </a:r>
            <a:endParaRPr lang="en-US">
              <a:cs typeface="Calibri"/>
            </a:endParaRPr>
          </a:p>
          <a:p>
            <a:pPr marL="171450" indent="-171450">
              <a:buFont typeface="Arial,Sans-Serif"/>
              <a:buChar char="•"/>
            </a:pPr>
            <a:r>
              <a:rPr lang="en-US"/>
              <a:t>This list may seem simple, but it’s the simple acts repeated consistently over time that begins to build trust</a:t>
            </a:r>
          </a:p>
          <a:p>
            <a:pPr marL="171450" indent="-171450">
              <a:buFont typeface="Arial,Sans-Serif"/>
              <a:buChar char="•"/>
            </a:pPr>
            <a:r>
              <a:rPr lang="en-US" err="1">
                <a:cs typeface="Calibri"/>
              </a:rPr>
              <a:t>TeamMates</a:t>
            </a:r>
            <a:r>
              <a:rPr lang="en-US">
                <a:cs typeface="Calibri"/>
              </a:rPr>
              <a:t> research says it takes 3 years to build trust</a:t>
            </a:r>
          </a:p>
          <a:p>
            <a:pPr marL="171450" indent="-171450">
              <a:buFont typeface="Arial,Sans-Serif"/>
              <a:buChar char="•"/>
            </a:pPr>
            <a:endParaRPr lang="en-US"/>
          </a:p>
          <a:p>
            <a:r>
              <a:rPr lang="en-US" u="sng"/>
              <a:t>Reflect and Share: Consider for a moment…</a:t>
            </a:r>
            <a:r>
              <a:rPr lang="en-US"/>
              <a:t>Who is someone you deeply trust and why do you trust them?</a:t>
            </a:r>
            <a:endParaRPr lang="en-US">
              <a:cs typeface="Calibri"/>
            </a:endParaRPr>
          </a:p>
          <a:p>
            <a:pPr marL="171450" indent="-171450">
              <a:buFont typeface="Arial"/>
              <a:buChar char="•"/>
            </a:pPr>
            <a:r>
              <a:rPr lang="en-US">
                <a:cs typeface="Calibri"/>
              </a:rPr>
              <a:t>Have participants share characteristics in the chat box</a:t>
            </a:r>
          </a:p>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21</a:t>
            </a:fld>
            <a:endParaRPr lang="en-US"/>
          </a:p>
        </p:txBody>
      </p:sp>
    </p:spTree>
    <p:extLst>
      <p:ext uri="{BB962C8B-B14F-4D97-AF65-F5344CB8AC3E}">
        <p14:creationId xmlns:p14="http://schemas.microsoft.com/office/powerpoint/2010/main" val="2795871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a:defRPr/>
            </a:pPr>
            <a:r>
              <a:rPr lang="en-US">
                <a:cs typeface="Calibri"/>
              </a:rPr>
              <a:t>Our Goal for today’s training is to get you comfortable with your new role as a mentor:</a:t>
            </a:r>
          </a:p>
          <a:p>
            <a:pPr defTabSz="941923">
              <a:defRPr/>
            </a:pPr>
            <a:r>
              <a:rPr lang="en-US">
                <a:cs typeface="Calibri"/>
              </a:rPr>
              <a:t>We will discuss the </a:t>
            </a:r>
            <a:r>
              <a:rPr lang="en-US" err="1">
                <a:cs typeface="Calibri"/>
              </a:rPr>
              <a:t>TeamMates</a:t>
            </a:r>
            <a:r>
              <a:rPr lang="en-US">
                <a:cs typeface="Calibri"/>
              </a:rPr>
              <a:t> organization and values,</a:t>
            </a:r>
          </a:p>
          <a:p>
            <a:pPr defTabSz="941923">
              <a:defRPr/>
            </a:pPr>
            <a:r>
              <a:rPr lang="en-US">
                <a:cs typeface="Calibri"/>
              </a:rPr>
              <a:t>Communicate all the ways we keep students safe,</a:t>
            </a:r>
          </a:p>
          <a:p>
            <a:pPr defTabSz="941923">
              <a:defRPr/>
            </a:pPr>
            <a:r>
              <a:rPr lang="en-US">
                <a:cs typeface="Calibri"/>
              </a:rPr>
              <a:t>Describe your role as a mentor,</a:t>
            </a:r>
          </a:p>
          <a:p>
            <a:pPr defTabSz="941923">
              <a:defRPr/>
            </a:pPr>
            <a:r>
              <a:rPr lang="en-US">
                <a:cs typeface="Calibri"/>
              </a:rPr>
              <a:t>Discuss some mentoring best practices,</a:t>
            </a:r>
          </a:p>
          <a:p>
            <a:pPr defTabSz="941923">
              <a:defRPr/>
            </a:pPr>
            <a:r>
              <a:rPr lang="en-US">
                <a:cs typeface="Calibri"/>
              </a:rPr>
              <a:t>And also help you identify resources for support.</a:t>
            </a:r>
          </a:p>
          <a:p>
            <a:pPr defTabSz="941923">
              <a:defRPr/>
            </a:pPr>
            <a:endParaRPr lang="en-US">
              <a:cs typeface="Calibri"/>
            </a:endParaRPr>
          </a:p>
        </p:txBody>
      </p:sp>
      <p:sp>
        <p:nvSpPr>
          <p:cNvPr id="4" name="Slide Number Placeholder 3"/>
          <p:cNvSpPr>
            <a:spLocks noGrp="1"/>
          </p:cNvSpPr>
          <p:nvPr>
            <p:ph type="sldNum" sz="quarter" idx="10"/>
          </p:nvPr>
        </p:nvSpPr>
        <p:spPr/>
        <p:txBody>
          <a:bodyPr/>
          <a:lstStyle/>
          <a:p>
            <a:fld id="{E93096B2-B40B-7745-BE1D-0C14518F09A2}" type="slidenum">
              <a:rPr lang="en-US" smtClean="0"/>
              <a:t>2</a:t>
            </a:fld>
            <a:endParaRPr lang="en-US"/>
          </a:p>
        </p:txBody>
      </p:sp>
    </p:spTree>
    <p:extLst>
      <p:ext uri="{BB962C8B-B14F-4D97-AF65-F5344CB8AC3E}">
        <p14:creationId xmlns:p14="http://schemas.microsoft.com/office/powerpoint/2010/main" val="1283002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a:t>There are natural differences between people (seen and unseen)</a:t>
            </a:r>
            <a:endParaRPr lang="en-US">
              <a:cs typeface="Calibri"/>
            </a:endParaRPr>
          </a:p>
          <a:p>
            <a:pPr marL="171450" indent="-171450">
              <a:buFont typeface="Arial,Sans-Serif"/>
              <a:buChar char="•"/>
            </a:pPr>
            <a:r>
              <a:rPr lang="en-US"/>
              <a:t>You will encounter this with your mentee and it is important to take an open and nonjudgmental approach</a:t>
            </a:r>
            <a:endParaRPr lang="en-US">
              <a:cs typeface="Calibri"/>
            </a:endParaRPr>
          </a:p>
          <a:p>
            <a:pPr marL="171450" indent="-171450">
              <a:buFont typeface="Arial,Sans-Serif"/>
              <a:buChar char="•"/>
            </a:pPr>
            <a:r>
              <a:rPr lang="en-US"/>
              <a:t>It's important to examine your biases that you may or may not be aware of</a:t>
            </a:r>
            <a:endParaRPr lang="en-US">
              <a:cs typeface="Calibri"/>
            </a:endParaRPr>
          </a:p>
          <a:p>
            <a:pPr marL="171450" indent="-171450">
              <a:buFont typeface="Arial,Sans-Serif"/>
              <a:buChar char="•"/>
            </a:pPr>
            <a:r>
              <a:rPr lang="en-US"/>
              <a:t>Doing this helps you better respond with empathy and a desire to learn, rather than judge. The phrase "tell me more" is a great tool for learning</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22</a:t>
            </a:fld>
            <a:endParaRPr lang="en-US"/>
          </a:p>
        </p:txBody>
      </p:sp>
    </p:spTree>
    <p:extLst>
      <p:ext uri="{BB962C8B-B14F-4D97-AF65-F5344CB8AC3E}">
        <p14:creationId xmlns:p14="http://schemas.microsoft.com/office/powerpoint/2010/main" val="3781240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*************************************************************Activity*******************************************************************</a:t>
            </a:r>
          </a:p>
          <a:p>
            <a:r>
              <a:rPr lang="en-US"/>
              <a:t>Key Points:</a:t>
            </a:r>
          </a:p>
          <a:p>
            <a:pPr marL="171450" indent="-171450">
              <a:buFont typeface="Arial,Sans-Serif"/>
              <a:buChar char="•"/>
            </a:pPr>
            <a:r>
              <a:rPr lang="en-US"/>
              <a:t>All of you will experience generational differences</a:t>
            </a:r>
          </a:p>
          <a:p>
            <a:pPr marL="171450" indent="-171450">
              <a:buFont typeface="Arial,Sans-Serif"/>
              <a:buChar char="•"/>
            </a:pPr>
            <a:r>
              <a:rPr lang="en-US"/>
              <a:t>You will also run into other differences. Some visible (race, ethnicity, physical ability, </a:t>
            </a:r>
            <a:r>
              <a:rPr lang="en-US" err="1"/>
              <a:t>etc</a:t>
            </a:r>
            <a:r>
              <a:rPr lang="en-US"/>
              <a:t>) others not visible (moral values, cultural traditions, religion, </a:t>
            </a:r>
            <a:r>
              <a:rPr lang="en-US" err="1"/>
              <a:t>etc</a:t>
            </a:r>
            <a:r>
              <a:rPr lang="en-US"/>
              <a:t>)</a:t>
            </a:r>
          </a:p>
          <a:p>
            <a:endParaRPr lang="en-US"/>
          </a:p>
          <a:p>
            <a:endParaRPr lang="en-US"/>
          </a:p>
          <a:p>
            <a:r>
              <a:rPr lang="en-US" u="sng"/>
              <a:t>Discussion:</a:t>
            </a:r>
            <a:r>
              <a:rPr lang="en-US"/>
              <a:t> What are other ways you might differ with your mentee that aren't on this list?</a:t>
            </a:r>
          </a:p>
          <a:p>
            <a:endParaRPr lang="en-US"/>
          </a:p>
          <a:p>
            <a:r>
              <a:rPr lang="en-US" u="sng"/>
              <a:t>Private Reflection (Emphasize this will NOT be shared with anyone): </a:t>
            </a:r>
            <a:r>
              <a:rPr lang="en-US"/>
              <a:t> Facing Diversity Challenges</a:t>
            </a:r>
          </a:p>
          <a:p>
            <a:pPr marL="171450" indent="-171450">
              <a:buFont typeface="Arial,Sans-Serif"/>
              <a:buChar char="•"/>
            </a:pPr>
            <a:r>
              <a:rPr lang="en-US"/>
              <a:t>What difference with a mentee would be most difficult for you to encounter?</a:t>
            </a:r>
          </a:p>
          <a:p>
            <a:pPr marL="171450" indent="-171450">
              <a:buFont typeface="Arial,Sans-Serif"/>
              <a:buChar char="•"/>
            </a:pPr>
            <a:r>
              <a:rPr lang="en-US"/>
              <a:t>How might you handle these differences</a:t>
            </a:r>
          </a:p>
          <a:p>
            <a:pPr marL="171450" indent="-171450">
              <a:buFont typeface="Arial,Sans-Serif"/>
              <a:buChar char="•"/>
            </a:pPr>
            <a:r>
              <a:rPr lang="en-US" b="1"/>
              <a:t>***Share that if a mentor needs support or to discuss this further, to reach out to trainers and/or PC/BC after training</a:t>
            </a:r>
            <a:endParaRPr lang="en-US"/>
          </a:p>
          <a:p>
            <a:endParaRPr lang="en-US" b="1" i="1">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23</a:t>
            </a:fld>
            <a:endParaRPr lang="en-US"/>
          </a:p>
        </p:txBody>
      </p:sp>
    </p:spTree>
    <p:extLst>
      <p:ext uri="{BB962C8B-B14F-4D97-AF65-F5344CB8AC3E}">
        <p14:creationId xmlns:p14="http://schemas.microsoft.com/office/powerpoint/2010/main" val="1921431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a:t>Everyone needs to feel that they belong</a:t>
            </a:r>
            <a:endParaRPr lang="en-US">
              <a:cs typeface="Calibri"/>
            </a:endParaRPr>
          </a:p>
          <a:p>
            <a:pPr marL="171450" indent="-171450">
              <a:buFont typeface="Arial,Sans-Serif"/>
              <a:buChar char="•"/>
            </a:pPr>
            <a:r>
              <a:rPr lang="en-US"/>
              <a:t>Mentees are figuring out their identity, trying out new hobbies and personalities</a:t>
            </a:r>
            <a:endParaRPr lang="en-US">
              <a:cs typeface="Calibri"/>
            </a:endParaRPr>
          </a:p>
          <a:p>
            <a:pPr marL="171450" indent="-171450">
              <a:buFont typeface="Arial,Sans-Serif"/>
              <a:buChar char="•"/>
            </a:pPr>
            <a:r>
              <a:rPr lang="en-US"/>
              <a:t>Your job as mentors is to encourage and support, not judge</a:t>
            </a:r>
            <a:endParaRPr lang="en-US">
              <a:cs typeface="Calibri"/>
            </a:endParaRPr>
          </a:p>
          <a:p>
            <a:pPr marL="171450" indent="-171450">
              <a:buFont typeface="Arial,Sans-Serif"/>
              <a:buChar char="•"/>
            </a:pPr>
            <a:r>
              <a:rPr lang="en-US" b="1"/>
              <a:t>You have the power to show your mentee it's okay to be who they are</a:t>
            </a:r>
            <a:endParaRPr lang="en-US"/>
          </a:p>
          <a:p>
            <a:pPr marL="0" indent="0">
              <a:buFontTx/>
              <a:buNone/>
            </a:pPr>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24</a:t>
            </a:fld>
            <a:endParaRPr lang="en-US"/>
          </a:p>
        </p:txBody>
      </p:sp>
    </p:spTree>
    <p:extLst>
      <p:ext uri="{BB962C8B-B14F-4D97-AF65-F5344CB8AC3E}">
        <p14:creationId xmlns:p14="http://schemas.microsoft.com/office/powerpoint/2010/main" val="1914079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a:t>Adding the word "yet" after the sentence "I'm not good at..." Has so much power</a:t>
            </a:r>
            <a:endParaRPr lang="en-US">
              <a:cs typeface="Calibri"/>
            </a:endParaRPr>
          </a:p>
          <a:p>
            <a:pPr marL="171450" indent="-171450">
              <a:buFont typeface="Arial,Sans-Serif"/>
              <a:buChar char="•"/>
            </a:pPr>
            <a:r>
              <a:rPr lang="en-US"/>
              <a:t>Challenge the "I can't" mentality with questions</a:t>
            </a:r>
            <a:endParaRPr lang="en-US">
              <a:cs typeface="Calibri"/>
            </a:endParaRPr>
          </a:p>
          <a:p>
            <a:pPr marL="171450" indent="-171450">
              <a:buFont typeface="Arial,Sans-Serif"/>
              <a:buChar char="•"/>
            </a:pPr>
            <a:r>
              <a:rPr lang="en-US"/>
              <a:t>This is NOT weakness fixing, it is encouraging mentees to use their strengths to learn and grow in the face of challenges</a:t>
            </a:r>
            <a:endParaRPr lang="en-US">
              <a:cs typeface="Calibri"/>
            </a:endParaRPr>
          </a:p>
          <a:p>
            <a:pPr marL="171450" indent="-171450">
              <a:buFont typeface="Arial,Sans-Serif"/>
              <a:buChar char="•"/>
            </a:pPr>
            <a:r>
              <a:rPr lang="en-US"/>
              <a:t>You can be a model of growth mindset by trying new things your mentee wants to teach you</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25</a:t>
            </a:fld>
            <a:endParaRPr lang="en-US"/>
          </a:p>
        </p:txBody>
      </p:sp>
    </p:spTree>
    <p:extLst>
      <p:ext uri="{BB962C8B-B14F-4D97-AF65-F5344CB8AC3E}">
        <p14:creationId xmlns:p14="http://schemas.microsoft.com/office/powerpoint/2010/main" val="1038757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True Break</a:t>
            </a:r>
          </a:p>
          <a:p>
            <a:endParaRPr lang="en-US">
              <a:cs typeface="Calibri"/>
            </a:endParaRPr>
          </a:p>
          <a:p>
            <a:r>
              <a:rPr lang="en-US">
                <a:cs typeface="Calibri"/>
              </a:rPr>
              <a:t>When we get back we'll discuss ways to build your relationship with your mentee</a:t>
            </a:r>
          </a:p>
        </p:txBody>
      </p:sp>
      <p:sp>
        <p:nvSpPr>
          <p:cNvPr id="4" name="Slide Number Placeholder 3"/>
          <p:cNvSpPr>
            <a:spLocks noGrp="1"/>
          </p:cNvSpPr>
          <p:nvPr>
            <p:ph type="sldNum" sz="quarter" idx="5"/>
          </p:nvPr>
        </p:nvSpPr>
        <p:spPr/>
        <p:txBody>
          <a:bodyPr/>
          <a:lstStyle/>
          <a:p>
            <a:fld id="{E93096B2-B40B-7745-BE1D-0C14518F09A2}" type="slidenum">
              <a:rPr lang="en-US" smtClean="0"/>
              <a:t>26</a:t>
            </a:fld>
            <a:endParaRPr lang="en-US"/>
          </a:p>
        </p:txBody>
      </p:sp>
    </p:spTree>
    <p:extLst>
      <p:ext uri="{BB962C8B-B14F-4D97-AF65-F5344CB8AC3E}">
        <p14:creationId xmlns:p14="http://schemas.microsoft.com/office/powerpoint/2010/main" val="594360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27</a:t>
            </a:fld>
            <a:endParaRPr lang="en-US"/>
          </a:p>
        </p:txBody>
      </p:sp>
    </p:spTree>
    <p:extLst>
      <p:ext uri="{BB962C8B-B14F-4D97-AF65-F5344CB8AC3E}">
        <p14:creationId xmlns:p14="http://schemas.microsoft.com/office/powerpoint/2010/main" val="3423507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a:t>All meetings must take place on school grounds unless it's an approved group activity and parent permission has been received</a:t>
            </a:r>
            <a:endParaRPr lang="en-US">
              <a:cs typeface="Calibri"/>
            </a:endParaRPr>
          </a:p>
          <a:p>
            <a:pPr marL="1428750" lvl="1" indent="-171450">
              <a:buFont typeface="Arial,Sans-Serif"/>
              <a:buChar char="•"/>
            </a:pPr>
            <a:r>
              <a:rPr lang="en-US"/>
              <a:t>Group activity example: Zoo day or community parade that your </a:t>
            </a:r>
            <a:r>
              <a:rPr lang="en-US" err="1"/>
              <a:t>TeamMates</a:t>
            </a:r>
            <a:r>
              <a:rPr lang="en-US"/>
              <a:t> chapter is attending together</a:t>
            </a:r>
            <a:endParaRPr lang="en-US">
              <a:cs typeface="Calibri"/>
            </a:endParaRPr>
          </a:p>
          <a:p>
            <a:pPr marL="171450" indent="-171450">
              <a:buFont typeface="Arial,Sans-Serif"/>
              <a:buChar char="•"/>
            </a:pPr>
            <a:r>
              <a:rPr lang="en-US"/>
              <a:t>You are a part of your mentee's outer circle of relationships. Limit physical touch (examples above) to display healthy adult-youth boundaries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28</a:t>
            </a:fld>
            <a:endParaRPr lang="en-US"/>
          </a:p>
        </p:txBody>
      </p:sp>
    </p:spTree>
    <p:extLst>
      <p:ext uri="{BB962C8B-B14F-4D97-AF65-F5344CB8AC3E}">
        <p14:creationId xmlns:p14="http://schemas.microsoft.com/office/powerpoint/2010/main" val="2045147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a:t>Be present in the time you have together (24 meetings = about ½ - 1 day’s worth of time)</a:t>
            </a:r>
            <a:endParaRPr lang="en-US">
              <a:cs typeface="Calibri"/>
            </a:endParaRPr>
          </a:p>
          <a:p>
            <a:pPr marL="171450" indent="-171450">
              <a:buFont typeface="Arial,Sans-Serif"/>
              <a:buChar char="•"/>
            </a:pPr>
            <a:r>
              <a:rPr lang="en-US"/>
              <a:t>You're welcome to attend school events IF your mentee invites you. </a:t>
            </a:r>
            <a:endParaRPr lang="en-US">
              <a:cs typeface="Calibri"/>
            </a:endParaRPr>
          </a:p>
          <a:p>
            <a:pPr marL="628650" lvl="1" indent="-171450">
              <a:buFont typeface="Arial,Sans-Serif"/>
              <a:buChar char="•"/>
            </a:pPr>
            <a:r>
              <a:rPr lang="en-US"/>
              <a:t>Do not structure your schedule around their activities schedule</a:t>
            </a:r>
          </a:p>
          <a:p>
            <a:pPr marL="171450" indent="-171450">
              <a:buFont typeface="Arial,Sans-Serif"/>
              <a:buChar char="•"/>
            </a:pPr>
            <a:r>
              <a:rPr lang="en-US"/>
              <a:t>Stick to the model of once per week </a:t>
            </a:r>
          </a:p>
          <a:p>
            <a:pPr marL="628650" lvl="1" indent="-171450">
              <a:buFont typeface="Arial,Sans-Serif"/>
              <a:buChar char="•"/>
            </a:pPr>
            <a:r>
              <a:rPr lang="en-US"/>
              <a:t>It creates a fair opportunity for all mentees (not all mentors can sacrifice multiple hours a week)</a:t>
            </a:r>
          </a:p>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29</a:t>
            </a:fld>
            <a:endParaRPr lang="en-US"/>
          </a:p>
        </p:txBody>
      </p:sp>
    </p:spTree>
    <p:extLst>
      <p:ext uri="{BB962C8B-B14F-4D97-AF65-F5344CB8AC3E}">
        <p14:creationId xmlns:p14="http://schemas.microsoft.com/office/powerpoint/2010/main" val="37800975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a:t>Set expectations about no interaction on social media from the start </a:t>
            </a:r>
            <a:endParaRPr lang="en-US">
              <a:cs typeface="Calibri"/>
            </a:endParaRPr>
          </a:p>
          <a:p>
            <a:pPr marL="171450" indent="-171450">
              <a:buFont typeface="Arial,Sans-Serif"/>
              <a:buChar char="•"/>
            </a:pPr>
            <a:r>
              <a:rPr lang="en-US"/>
              <a:t>This is to protect both yours and your mentee's privacy</a:t>
            </a:r>
            <a:endParaRPr lang="en-US">
              <a:cs typeface="Calibri"/>
            </a:endParaRPr>
          </a:p>
          <a:p>
            <a:pPr marL="171450" indent="-171450">
              <a:buFont typeface="Arial,Sans-Serif"/>
              <a:buChar char="•"/>
            </a:pPr>
            <a:r>
              <a:rPr lang="en-US"/>
              <a:t>School-based mentoring = school-based communication (go through your PC/BC)</a:t>
            </a:r>
            <a:endParaRPr lang="en-US">
              <a:cs typeface="Calibri"/>
            </a:endParaRPr>
          </a:p>
          <a:p>
            <a:pPr marL="171450" indent="-171450">
              <a:buFont typeface="Arial,Sans-Serif"/>
              <a:buChar char="•"/>
            </a:pPr>
            <a:r>
              <a:rPr lang="en-US">
                <a:cs typeface="Calibri"/>
              </a:rPr>
              <a:t>Texting is permitted for high schoolers with parent permission in school districts that allow it</a:t>
            </a:r>
          </a:p>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30</a:t>
            </a:fld>
            <a:endParaRPr lang="en-US"/>
          </a:p>
        </p:txBody>
      </p:sp>
    </p:spTree>
    <p:extLst>
      <p:ext uri="{BB962C8B-B14F-4D97-AF65-F5344CB8AC3E}">
        <p14:creationId xmlns:p14="http://schemas.microsoft.com/office/powerpoint/2010/main" val="748400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a:t>The purpose of </a:t>
            </a:r>
            <a:r>
              <a:rPr lang="en-US" err="1"/>
              <a:t>TeamMates</a:t>
            </a:r>
            <a:r>
              <a:rPr lang="en-US"/>
              <a:t> mentoring is to give our time and show the value of experiences</a:t>
            </a:r>
            <a:endParaRPr lang="en-US">
              <a:cs typeface="Calibri"/>
            </a:endParaRPr>
          </a:p>
          <a:p>
            <a:pPr marL="171450" indent="-171450">
              <a:buFont typeface="Arial,Sans-Serif"/>
              <a:buChar char="•"/>
            </a:pPr>
            <a:r>
              <a:rPr lang="en-US"/>
              <a:t>Gift-giving shifts the focus away from relationship-building</a:t>
            </a:r>
            <a:endParaRPr lang="en-US">
              <a:cs typeface="Calibri"/>
            </a:endParaRPr>
          </a:p>
          <a:p>
            <a:pPr marL="171450" indent="-171450">
              <a:buFont typeface="Arial,Sans-Serif"/>
              <a:buChar char="•"/>
            </a:pPr>
            <a:r>
              <a:rPr lang="en-US"/>
              <a:t>We are models of healthy adult-youth relationships</a:t>
            </a:r>
            <a:endParaRPr lang="en-US">
              <a:cs typeface="Calibri"/>
            </a:endParaRPr>
          </a:p>
          <a:p>
            <a:pPr marL="800100" lvl="1" indent="-171450">
              <a:buFont typeface="Arial,Sans-Serif"/>
              <a:buChar char="•"/>
            </a:pPr>
            <a:r>
              <a:rPr lang="en-US"/>
              <a:t>Gift giving is a grooming tactic used by child predators</a:t>
            </a:r>
            <a:endParaRPr lang="en-US">
              <a:cs typeface="Calibri"/>
            </a:endParaRPr>
          </a:p>
          <a:p>
            <a:pPr marL="171450" indent="-171450">
              <a:buFont typeface="Arial,Sans-Serif"/>
              <a:buChar char="•"/>
            </a:pPr>
            <a:r>
              <a:rPr lang="en-US"/>
              <a:t>Check with PC/BC if you want to bring something (lunch, activity supplies, </a:t>
            </a:r>
            <a:r>
              <a:rPr lang="en-US" err="1"/>
              <a:t>etc</a:t>
            </a:r>
            <a:r>
              <a:rPr lang="en-US"/>
              <a:t>)</a:t>
            </a:r>
            <a:endParaRPr lang="en-US">
              <a:cs typeface="Calibri"/>
            </a:endParaRPr>
          </a:p>
          <a:p>
            <a:pPr marL="171450" indent="-171450">
              <a:buFont typeface="Arial,Sans-Serif"/>
              <a:buChar char="•"/>
            </a:pPr>
            <a:r>
              <a:rPr lang="en-US"/>
              <a:t>Be an advocate, not a hero</a:t>
            </a:r>
            <a:endParaRPr lang="en-US">
              <a:cs typeface="Calibri"/>
            </a:endParaRPr>
          </a:p>
          <a:p>
            <a:pPr marL="800100" lvl="1" indent="-171450">
              <a:buFont typeface="Arial,Sans-Serif"/>
              <a:buChar char="•"/>
            </a:pPr>
            <a:r>
              <a:rPr lang="en-US"/>
              <a:t>If your mentee is in need of something, reach out to the PC/BC to connect them with resources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31</a:t>
            </a:fld>
            <a:endParaRPr lang="en-US"/>
          </a:p>
        </p:txBody>
      </p:sp>
    </p:spTree>
    <p:extLst>
      <p:ext uri="{BB962C8B-B14F-4D97-AF65-F5344CB8AC3E}">
        <p14:creationId xmlns:p14="http://schemas.microsoft.com/office/powerpoint/2010/main" val="3540618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cs typeface="Calibri"/>
              </a:rPr>
              <a:t> You may also use the Chat room, or show reactions at the bottom of your zoom screen</a:t>
            </a:r>
          </a:p>
          <a:p>
            <a:pPr fontAlgn="base"/>
            <a:r>
              <a:rPr lang="en-US">
                <a:cs typeface="Calibri"/>
              </a:rPr>
              <a:t>**Raise hand (More button on phones)</a:t>
            </a:r>
          </a:p>
        </p:txBody>
      </p:sp>
      <p:sp>
        <p:nvSpPr>
          <p:cNvPr id="4" name="Slide Number Placeholder 3"/>
          <p:cNvSpPr>
            <a:spLocks noGrp="1"/>
          </p:cNvSpPr>
          <p:nvPr>
            <p:ph type="sldNum" sz="quarter" idx="10"/>
          </p:nvPr>
        </p:nvSpPr>
        <p:spPr/>
        <p:txBody>
          <a:bodyPr/>
          <a:lstStyle/>
          <a:p>
            <a:fld id="{E93096B2-B40B-7745-BE1D-0C14518F09A2}" type="slidenum">
              <a:rPr lang="en-US" smtClean="0"/>
              <a:t>3</a:t>
            </a:fld>
            <a:endParaRPr lang="en-US"/>
          </a:p>
        </p:txBody>
      </p:sp>
    </p:spTree>
    <p:extLst>
      <p:ext uri="{BB962C8B-B14F-4D97-AF65-F5344CB8AC3E}">
        <p14:creationId xmlns:p14="http://schemas.microsoft.com/office/powerpoint/2010/main" val="2508630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a:t>Keep the focus on serving your mentee</a:t>
            </a:r>
            <a:endParaRPr lang="en-US">
              <a:cs typeface="Calibri"/>
            </a:endParaRPr>
          </a:p>
          <a:p>
            <a:pPr marL="171450" indent="-171450">
              <a:buFont typeface="Arial,Sans-Serif"/>
              <a:buChar char="•"/>
            </a:pPr>
            <a:r>
              <a:rPr lang="en-US"/>
              <a:t>Mentors are meant to serve as a caring adult, not influence students with their personal beliefs</a:t>
            </a:r>
            <a:endParaRPr lang="en-US">
              <a:cs typeface="Calibri"/>
            </a:endParaRPr>
          </a:p>
          <a:p>
            <a:pPr marL="171450" indent="-171450">
              <a:buFont typeface="Arial,Sans-Serif"/>
              <a:buChar char="•"/>
            </a:pPr>
            <a:r>
              <a:rPr lang="en-US"/>
              <a:t>Ask yourself: does this conversation serve my mentee or me?</a:t>
            </a:r>
            <a:endParaRPr lang="en-US">
              <a:cs typeface="Calibri"/>
            </a:endParaRPr>
          </a:p>
          <a:p>
            <a:pPr marL="171450" indent="-171450">
              <a:buFont typeface="Arial,Sans-Serif"/>
              <a:buChar char="•"/>
            </a:pPr>
            <a:r>
              <a:rPr lang="en-US"/>
              <a:t>If they're asking you tough questions (ex. Did you drink as a teenager?) redirect them with Who, How, What</a:t>
            </a:r>
            <a:endParaRPr lang="en-US">
              <a:cs typeface="Calibri" panose="020F0502020204030204"/>
            </a:endParaRPr>
          </a:p>
          <a:p>
            <a:pPr marL="800100" lvl="1" indent="-171450">
              <a:buFont typeface="Arial,Sans-Serif"/>
              <a:buChar char="•"/>
            </a:pPr>
            <a:r>
              <a:rPr lang="en-US" u="sng"/>
              <a:t>Who</a:t>
            </a:r>
            <a:r>
              <a:rPr lang="en-US"/>
              <a:t> could better help you answer this?</a:t>
            </a:r>
            <a:endParaRPr lang="en-US">
              <a:cs typeface="Calibri"/>
            </a:endParaRPr>
          </a:p>
          <a:p>
            <a:pPr marL="800100" lvl="1" indent="-171450">
              <a:buFont typeface="Arial,Sans-Serif"/>
              <a:buChar char="•"/>
            </a:pPr>
            <a:r>
              <a:rPr lang="en-US" u="sng"/>
              <a:t>How</a:t>
            </a:r>
            <a:r>
              <a:rPr lang="en-US"/>
              <a:t> could this decision impact you?</a:t>
            </a:r>
            <a:endParaRPr lang="en-US">
              <a:cs typeface="Calibri"/>
            </a:endParaRPr>
          </a:p>
          <a:p>
            <a:pPr marL="800100" lvl="1" indent="-171450">
              <a:buFont typeface="Arial,Sans-Serif"/>
              <a:buChar char="•"/>
            </a:pPr>
            <a:r>
              <a:rPr lang="en-US" u="sng"/>
              <a:t>What</a:t>
            </a:r>
            <a:r>
              <a:rPr lang="en-US"/>
              <a:t> other options do you have?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32</a:t>
            </a:fld>
            <a:endParaRPr lang="en-US"/>
          </a:p>
        </p:txBody>
      </p:sp>
    </p:spTree>
    <p:extLst>
      <p:ext uri="{BB962C8B-B14F-4D97-AF65-F5344CB8AC3E}">
        <p14:creationId xmlns:p14="http://schemas.microsoft.com/office/powerpoint/2010/main" val="4076719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a:t>Everyone's family dynamics and culture looks different – be open and non-judgmental</a:t>
            </a:r>
          </a:p>
          <a:p>
            <a:pPr marL="171450" indent="-171450">
              <a:buFont typeface="Arial,Sans-Serif"/>
              <a:buChar char="•"/>
            </a:pPr>
            <a:r>
              <a:rPr lang="en-US"/>
              <a:t>Communication with parents should only be conducted through the school</a:t>
            </a:r>
          </a:p>
          <a:p>
            <a:pPr marL="800100" lvl="1" indent="-171450">
              <a:buFont typeface="Arial,Sans-Serif"/>
              <a:buChar char="•"/>
            </a:pPr>
            <a:r>
              <a:rPr lang="en-US"/>
              <a:t>Parents should not be telling you what to talk about with their child</a:t>
            </a:r>
          </a:p>
          <a:p>
            <a:pPr marL="171450" indent="-171450">
              <a:buFont typeface="Arial,Sans-Serif"/>
              <a:buChar char="•"/>
            </a:pPr>
            <a:r>
              <a:rPr lang="en-US"/>
              <a:t>If you are meeting the parents of your mentee, your mentee should be present</a:t>
            </a:r>
          </a:p>
          <a:p>
            <a:pPr marL="800100" lvl="1" indent="-171450">
              <a:buFont typeface="Arial,Sans-Serif"/>
              <a:buChar char="•"/>
            </a:pPr>
            <a:r>
              <a:rPr lang="en-US"/>
              <a:t>This builds trust with your mentee – they won't have to wonder what you said to their parents</a:t>
            </a:r>
          </a:p>
          <a:p>
            <a:endParaRPr lang="en-US"/>
          </a:p>
          <a:p>
            <a:pPr marL="171450" indent="-171450">
              <a:buFont typeface="Arial,Sans-Serif"/>
              <a:buChar char="•"/>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33</a:t>
            </a:fld>
            <a:endParaRPr lang="en-US"/>
          </a:p>
        </p:txBody>
      </p:sp>
    </p:spTree>
    <p:extLst>
      <p:ext uri="{BB962C8B-B14F-4D97-AF65-F5344CB8AC3E}">
        <p14:creationId xmlns:p14="http://schemas.microsoft.com/office/powerpoint/2010/main" val="547359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*************************************************************Activity*******************************************************************</a:t>
            </a:r>
          </a:p>
          <a:p>
            <a:r>
              <a:rPr lang="en-US"/>
              <a:t>Key Points:</a:t>
            </a:r>
            <a:endParaRPr lang="en-US">
              <a:cs typeface="Calibri"/>
            </a:endParaRPr>
          </a:p>
          <a:p>
            <a:pPr marL="171450" indent="-171450">
              <a:buFont typeface="Arial,Sans-Serif"/>
              <a:buChar char="•"/>
            </a:pPr>
            <a:r>
              <a:rPr lang="en-US"/>
              <a:t>Our mentees' privacy and safety is our top concern</a:t>
            </a:r>
            <a:endParaRPr lang="en-US">
              <a:cs typeface="Calibri"/>
            </a:endParaRPr>
          </a:p>
          <a:p>
            <a:pPr marL="171450" indent="-171450">
              <a:buFont typeface="Arial,Sans-Serif"/>
              <a:buChar char="•"/>
            </a:pPr>
            <a:r>
              <a:rPr lang="en-US"/>
              <a:t>Do not share confidential information with others </a:t>
            </a:r>
            <a:endParaRPr lang="en-US">
              <a:cs typeface="Calibri"/>
            </a:endParaRPr>
          </a:p>
          <a:p>
            <a:pPr marL="1600200" lvl="1" indent="-171450">
              <a:buFont typeface="Arial,Sans-Serif"/>
              <a:buChar char="•"/>
            </a:pPr>
            <a:r>
              <a:rPr lang="en-US"/>
              <a:t>**This includes photos being posted to social media</a:t>
            </a:r>
            <a:endParaRPr lang="en-US">
              <a:cs typeface="Calibri"/>
            </a:endParaRPr>
          </a:p>
          <a:p>
            <a:pPr marL="1600200" lvl="1" indent="-171450">
              <a:buFont typeface="Arial,Sans-Serif"/>
              <a:buChar char="•"/>
            </a:pPr>
            <a:endParaRPr lang="en-US"/>
          </a:p>
          <a:p>
            <a:pPr marL="171450" indent="-171450">
              <a:buFont typeface="Arial" panose="020B0604020202020204" pitchFamily="34" charset="0"/>
              <a:buChar char="•"/>
            </a:pPr>
            <a:r>
              <a:rPr lang="en-US">
                <a:cs typeface="Calibri"/>
              </a:rPr>
              <a:t>Nothing about me without me means we always want to operate as if a mentee is in the room, and they can hear what we are saying. We don’t want to say anything about our mentees that would break their trust if they were to find out about </a:t>
            </a:r>
            <a:r>
              <a:rPr lang="en-US" err="1">
                <a:cs typeface="Calibri"/>
              </a:rPr>
              <a:t>ti</a:t>
            </a:r>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34</a:t>
            </a:fld>
            <a:endParaRPr lang="en-US"/>
          </a:p>
        </p:txBody>
      </p:sp>
    </p:spTree>
    <p:extLst>
      <p:ext uri="{BB962C8B-B14F-4D97-AF65-F5344CB8AC3E}">
        <p14:creationId xmlns:p14="http://schemas.microsoft.com/office/powerpoint/2010/main" val="1919442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*************************************************************Activity*******************************************************************</a:t>
            </a:r>
          </a:p>
          <a:p>
            <a:r>
              <a:rPr lang="en-US"/>
              <a:t>Key Points:</a:t>
            </a:r>
          </a:p>
          <a:p>
            <a:pPr marL="171450" indent="-171450">
              <a:buFont typeface="Arial" panose="020B0604020202020204" pitchFamily="34" charset="0"/>
              <a:buChar char="•"/>
            </a:pPr>
            <a:r>
              <a:rPr lang="en-US"/>
              <a:t>Our job is to be an advocate which means listening and noticing if our mentee is facing trouble</a:t>
            </a:r>
          </a:p>
          <a:p>
            <a:pPr marL="171450" indent="-171450">
              <a:buFont typeface="Arial" panose="020B0604020202020204" pitchFamily="34" charset="0"/>
              <a:buChar char="•"/>
            </a:pPr>
            <a:r>
              <a:rPr lang="en-US"/>
              <a:t>There are red flags to watch for that can signal our mentee is at risk</a:t>
            </a:r>
          </a:p>
          <a:p>
            <a:pPr marL="171450" indent="-171450">
              <a:buFont typeface="Arial" panose="020B0604020202020204" pitchFamily="34" charset="0"/>
              <a:buChar char="•"/>
            </a:pPr>
            <a:r>
              <a:rPr lang="en-US"/>
              <a:t>We must report if we hear or notice harm to self, harm to others, or harm by others</a:t>
            </a:r>
          </a:p>
          <a:p>
            <a:endParaRPr lang="en-US"/>
          </a:p>
          <a:p>
            <a:endParaRPr lang="en-US"/>
          </a:p>
          <a:p>
            <a:r>
              <a:rPr lang="en-US" u="sng" err="1"/>
              <a:t>Shareout</a:t>
            </a:r>
            <a:r>
              <a:rPr lang="en-US" u="sng"/>
              <a:t>/Chat:</a:t>
            </a:r>
            <a:r>
              <a:rPr lang="en-US"/>
              <a:t> What red flags would you look for?</a:t>
            </a:r>
            <a:endParaRPr lang="en-US">
              <a:cs typeface="Calibri"/>
            </a:endParaRPr>
          </a:p>
          <a:p>
            <a:pPr marL="171450" indent="-171450">
              <a:buFont typeface="Arial,Sans-Serif"/>
              <a:buChar char="•"/>
            </a:pPr>
            <a:r>
              <a:rPr lang="en-US"/>
              <a:t>Have participants "raise hand" in zoom</a:t>
            </a:r>
            <a:endParaRPr lang="en-US">
              <a:cs typeface="Calibri" panose="020F0502020204030204"/>
            </a:endParaRPr>
          </a:p>
          <a:p>
            <a:pPr marL="171450" indent="-171450">
              <a:buFont typeface="Arial,Sans-Serif"/>
              <a:buChar char="•"/>
            </a:pPr>
            <a:r>
              <a:rPr lang="en-US"/>
              <a:t>Trainer will call on participants to share</a:t>
            </a:r>
          </a:p>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35</a:t>
            </a:fld>
            <a:endParaRPr lang="en-US"/>
          </a:p>
        </p:txBody>
      </p:sp>
    </p:spTree>
    <p:extLst>
      <p:ext uri="{BB962C8B-B14F-4D97-AF65-F5344CB8AC3E}">
        <p14:creationId xmlns:p14="http://schemas.microsoft.com/office/powerpoint/2010/main" val="708680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Presenter Note: Each state has different mandatory reporting laws. Share information about your local requirements</a:t>
            </a:r>
            <a:endParaRPr lang="en-US" b="1">
              <a:cs typeface="Calibri"/>
            </a:endParaRPr>
          </a:p>
          <a:p>
            <a:endParaRPr lang="en-US">
              <a:cs typeface="Calibri"/>
            </a:endParaRPr>
          </a:p>
          <a:p>
            <a:r>
              <a:rPr lang="en-US">
                <a:cs typeface="Calibri"/>
              </a:rPr>
              <a:t>Key Points:</a:t>
            </a:r>
            <a:endParaRPr lang="en-US"/>
          </a:p>
          <a:p>
            <a:pPr marL="171450" indent="-171450">
              <a:buFont typeface="Arial"/>
              <a:buChar char="•"/>
            </a:pPr>
            <a:r>
              <a:rPr lang="en-US">
                <a:cs typeface="Calibri"/>
              </a:rPr>
              <a:t>Your job is to listen to your mentee and notice anything concerning</a:t>
            </a:r>
            <a:endParaRPr lang="en-US">
              <a:ea typeface="Calibri"/>
              <a:cs typeface="Calibri"/>
            </a:endParaRPr>
          </a:p>
          <a:p>
            <a:pPr marL="1143000" indent="-171450">
              <a:buFont typeface="Arial"/>
              <a:buChar char="•"/>
            </a:pPr>
            <a:r>
              <a:rPr lang="en-US">
                <a:cs typeface="Calibri"/>
              </a:rPr>
              <a:t>Do not interrogate/question your mentee</a:t>
            </a:r>
            <a:endParaRPr lang="en-US">
              <a:ea typeface="Calibri"/>
              <a:cs typeface="Calibri"/>
            </a:endParaRPr>
          </a:p>
          <a:p>
            <a:pPr marL="171450" indent="-171450">
              <a:buFont typeface="Arial"/>
              <a:buChar char="•"/>
            </a:pPr>
            <a:r>
              <a:rPr lang="en-US">
                <a:cs typeface="Calibri"/>
              </a:rPr>
              <a:t>If you have a concern (whether you have evidence or not) you must report it to your PC – </a:t>
            </a:r>
            <a:r>
              <a:rPr lang="en-US" err="1">
                <a:cs typeface="Calibri"/>
              </a:rPr>
              <a:t>TeamMates</a:t>
            </a:r>
            <a:r>
              <a:rPr lang="en-US">
                <a:cs typeface="Calibri"/>
              </a:rPr>
              <a:t> policy requires you to report concerns</a:t>
            </a:r>
            <a:endParaRPr lang="en-US">
              <a:ea typeface="Calibri"/>
              <a:cs typeface="Calibri"/>
            </a:endParaRPr>
          </a:p>
          <a:p>
            <a:pPr marL="628650" lvl="1" indent="-171450">
              <a:buFont typeface="Arial"/>
              <a:buChar char="•"/>
            </a:pPr>
            <a:r>
              <a:rPr lang="en-US">
                <a:cs typeface="Calibri"/>
              </a:rPr>
              <a:t>PC/BC can help determine whether something needs to be reported to CPS or Law Enforcement – every state has different laws</a:t>
            </a:r>
            <a:endParaRPr lang="en-US">
              <a:ea typeface="Calibri"/>
              <a:cs typeface="Calibri"/>
            </a:endParaRPr>
          </a:p>
          <a:p>
            <a:pPr marL="171450" indent="-171450">
              <a:buFont typeface="Arial"/>
              <a:buChar char="•"/>
            </a:pPr>
            <a:r>
              <a:rPr lang="en-US">
                <a:cs typeface="Calibri"/>
              </a:rPr>
              <a:t>If you're uncertain of what you're noticing, call </a:t>
            </a:r>
            <a:r>
              <a:rPr lang="en-US" err="1">
                <a:cs typeface="Calibri"/>
              </a:rPr>
              <a:t>TeamMates</a:t>
            </a:r>
            <a:r>
              <a:rPr lang="en-US">
                <a:cs typeface="Calibri"/>
              </a:rPr>
              <a:t> Safety and Ethics Hotline</a:t>
            </a:r>
            <a:endParaRPr lang="en-US">
              <a:ea typeface="Calibri"/>
              <a:cs typeface="Calibri"/>
            </a:endParaRPr>
          </a:p>
          <a:p>
            <a:pPr marL="171450" indent="-171450">
              <a:buFont typeface="Arial"/>
              <a:buChar char="•"/>
            </a:pPr>
            <a:r>
              <a:rPr lang="en-US" b="1">
                <a:cs typeface="Calibri"/>
              </a:rPr>
              <a:t>When in doubt, call the hotline or talk to your Coordinator!</a:t>
            </a:r>
            <a:endParaRPr lang="en-US" b="1">
              <a:ea typeface="Calibri"/>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36</a:t>
            </a:fld>
            <a:endParaRPr lang="en-US"/>
          </a:p>
        </p:txBody>
      </p:sp>
    </p:spTree>
    <p:extLst>
      <p:ext uri="{BB962C8B-B14F-4D97-AF65-F5344CB8AC3E}">
        <p14:creationId xmlns:p14="http://schemas.microsoft.com/office/powerpoint/2010/main" val="4181335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a:t>The work you do matters</a:t>
            </a:r>
            <a:endParaRPr lang="en-US">
              <a:cs typeface="Calibri"/>
            </a:endParaRPr>
          </a:p>
          <a:p>
            <a:pPr marL="171450" indent="-171450">
              <a:buFont typeface="Arial,Sans-Serif"/>
              <a:buChar char="•"/>
            </a:pPr>
            <a:r>
              <a:rPr lang="en-US"/>
              <a:t>Our research has shown this improves mentees' lives as well as mentors'</a:t>
            </a:r>
            <a:endParaRPr lang="en-US">
              <a:cs typeface="Calibri"/>
            </a:endParaRPr>
          </a:p>
          <a:p>
            <a:endParaRPr lang="en-US">
              <a:cs typeface="Calibri"/>
            </a:endParaRPr>
          </a:p>
          <a:p>
            <a:pPr>
              <a:buFont typeface="Arial,Sans-Serif"/>
            </a:pPr>
            <a:r>
              <a:rPr lang="en-US">
                <a:cs typeface="Calibri"/>
              </a:rPr>
              <a:t>Video Notes:</a:t>
            </a:r>
          </a:p>
          <a:p>
            <a:pPr marL="171450" indent="-171450">
              <a:buFont typeface="Arial,Sans-Serif"/>
              <a:buChar char="•"/>
            </a:pPr>
            <a:r>
              <a:rPr lang="en-US">
                <a:cs typeface="Calibri"/>
              </a:rPr>
              <a:t>**Click "CC" on video for closed captions</a:t>
            </a:r>
          </a:p>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38</a:t>
            </a:fld>
            <a:endParaRPr lang="en-US"/>
          </a:p>
        </p:txBody>
      </p:sp>
    </p:spTree>
    <p:extLst>
      <p:ext uri="{BB962C8B-B14F-4D97-AF65-F5344CB8AC3E}">
        <p14:creationId xmlns:p14="http://schemas.microsoft.com/office/powerpoint/2010/main" val="25573459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a:t>Mentoring can feel intimidating when you start, but you are not alone</a:t>
            </a:r>
            <a:endParaRPr lang="en-US">
              <a:cs typeface="Calibri"/>
            </a:endParaRPr>
          </a:p>
          <a:p>
            <a:pPr marL="171450" indent="-171450">
              <a:buFont typeface="Arial,Sans-Serif"/>
              <a:buChar char="•"/>
            </a:pPr>
            <a:r>
              <a:rPr lang="en-US"/>
              <a:t>Your PC/BC/RC and National office staff are here to support you </a:t>
            </a:r>
            <a:endParaRPr lang="en-US">
              <a:cs typeface="Calibri"/>
            </a:endParaRPr>
          </a:p>
          <a:p>
            <a:pPr marL="171450" indent="-171450">
              <a:buFont typeface="Arial,Sans-Serif"/>
              <a:buChar char="•"/>
            </a:pPr>
            <a:r>
              <a:rPr lang="en-US">
                <a:cs typeface="Calibri"/>
              </a:rPr>
              <a:t>Click on these BLUE links when you get a chance-  (Tori will share </a:t>
            </a:r>
            <a:r>
              <a:rPr lang="en-US" err="1">
                <a:cs typeface="Calibri"/>
              </a:rPr>
              <a:t>powerpoint</a:t>
            </a:r>
            <a:r>
              <a:rPr lang="en-US">
                <a:cs typeface="Calibri"/>
              </a:rPr>
              <a:t>)</a:t>
            </a:r>
          </a:p>
          <a:p>
            <a:pPr marL="171450" indent="-171450">
              <a:buFont typeface="Arial,Sans-Serif"/>
              <a:buChar char="•"/>
            </a:pPr>
            <a:endParaRPr lang="en-US">
              <a:cs typeface="Calibri"/>
            </a:endParaRPr>
          </a:p>
          <a:p>
            <a:pPr marL="171450" indent="-171450">
              <a:buFont typeface="Arial,Sans-Serif"/>
              <a:buChar char="•"/>
            </a:pPr>
            <a:r>
              <a:rPr lang="en-US" b="1">
                <a:cs typeface="Calibri"/>
              </a:rPr>
              <a:t>Demo</a:t>
            </a:r>
            <a:r>
              <a:rPr lang="en-US">
                <a:cs typeface="Calibri"/>
              </a:rPr>
              <a:t>: Mentor Resource Library on website-Bookmark this page on </a:t>
            </a:r>
            <a:r>
              <a:rPr lang="en-US" err="1">
                <a:cs typeface="Calibri"/>
              </a:rPr>
              <a:t>Teammates.org</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a:cs typeface="Calibri"/>
              </a:rPr>
              <a:t>The </a:t>
            </a:r>
            <a:r>
              <a:rPr lang="en-US" b="1">
                <a:cs typeface="Calibri"/>
              </a:rPr>
              <a:t>Do Good News</a:t>
            </a:r>
            <a:r>
              <a:rPr lang="en-US">
                <a:cs typeface="Calibri"/>
              </a:rPr>
              <a:t> is a part of the </a:t>
            </a:r>
            <a:r>
              <a:rPr lang="en-US" err="1">
                <a:cs typeface="Calibri"/>
              </a:rPr>
              <a:t>TeamMates</a:t>
            </a:r>
            <a:r>
              <a:rPr lang="en-US">
                <a:cs typeface="Calibri"/>
              </a:rPr>
              <a:t> homepage: </a:t>
            </a:r>
            <a:r>
              <a:rPr lang="en-US">
                <a:hlinkClick r:id="rId3"/>
              </a:rPr>
              <a:t>https://dogoodnews.teammates.org</a:t>
            </a:r>
            <a:r>
              <a:rPr lang="en-US"/>
              <a:t> This online magazine is full of resources like activities, inspiring stories and overall </a:t>
            </a:r>
            <a:r>
              <a:rPr lang="en-US" err="1"/>
              <a:t>TeamMates</a:t>
            </a:r>
            <a:r>
              <a:rPr lang="en-US"/>
              <a:t> updates.</a:t>
            </a:r>
            <a:endParaRPr lang="en-US">
              <a:cs typeface="Calibri"/>
            </a:endParaRPr>
          </a:p>
          <a:p>
            <a:pPr marL="171450" indent="-171450">
              <a:buFont typeface="Arial,Sans-Serif"/>
              <a:buChar char="•"/>
            </a:pPr>
            <a:endParaRPr lang="en-US">
              <a:cs typeface="Calibri"/>
            </a:endParaRPr>
          </a:p>
          <a:p>
            <a:pPr marL="171450" indent="-171450">
              <a:buFont typeface="Arial,Sans-Serif"/>
              <a:buChar char="•"/>
            </a:pPr>
            <a:r>
              <a:rPr lang="en-US">
                <a:cs typeface="Calibri"/>
              </a:rPr>
              <a:t>And Mentor is found at </a:t>
            </a:r>
            <a:r>
              <a:rPr lang="en-US" err="1">
                <a:cs typeface="Calibri"/>
              </a:rPr>
              <a:t>Mentoring.org</a:t>
            </a:r>
            <a:r>
              <a:rPr lang="en-US">
                <a:cs typeface="Calibri"/>
              </a:rPr>
              <a:t>- you can click on their resources tab for a variety of topics!</a:t>
            </a:r>
          </a:p>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39</a:t>
            </a:fld>
            <a:endParaRPr lang="en-US"/>
          </a:p>
        </p:txBody>
      </p:sp>
    </p:spTree>
    <p:extLst>
      <p:ext uri="{BB962C8B-B14F-4D97-AF65-F5344CB8AC3E}">
        <p14:creationId xmlns:p14="http://schemas.microsoft.com/office/powerpoint/2010/main" val="2930951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a:t>Your PC/BC will reach out with information regarding the matching process and meeting your mentee</a:t>
            </a:r>
            <a:endParaRPr lang="en-US">
              <a:cs typeface="Calibri"/>
            </a:endParaRPr>
          </a:p>
          <a:p>
            <a:pPr marL="171450" indent="-171450">
              <a:buFont typeface="Arial,Sans-Serif"/>
              <a:buChar char="•"/>
            </a:pPr>
            <a:r>
              <a:rPr lang="en-US"/>
              <a:t>You will receive a training evaluation survey (this helps us continue to improve!)</a:t>
            </a:r>
            <a:endParaRPr lang="en-US">
              <a:cs typeface="Calibri"/>
            </a:endParaRPr>
          </a:p>
          <a:p>
            <a:pPr marL="171450" indent="-171450">
              <a:buFont typeface="Arial,Sans-Serif"/>
              <a:buChar char="•"/>
            </a:pPr>
            <a:r>
              <a:rPr lang="en-US"/>
              <a:t>You will be required to attend Mentor Refreshers- every 3 years</a:t>
            </a:r>
            <a:endParaRPr lang="en-US">
              <a:cs typeface="Calibri"/>
            </a:endParaRPr>
          </a:p>
          <a:p>
            <a:pPr marL="171450" indent="-171450">
              <a:buFont typeface="Arial,Sans-Serif"/>
              <a:buChar char="•"/>
            </a:pPr>
            <a:r>
              <a:rPr lang="en-US"/>
              <a:t>Continued development (academies) will be offered throughout the year</a:t>
            </a:r>
            <a:endParaRPr lang="en-US">
              <a:cs typeface="Calibri"/>
            </a:endParaRPr>
          </a:p>
          <a:p>
            <a:pPr marL="171450" indent="-171450">
              <a:buFont typeface="Arial,Sans-Serif"/>
              <a:buChar char="•"/>
            </a:pPr>
            <a:r>
              <a:rPr lang="en-US"/>
              <a:t>The virtual Academies will be offered live, and then recorded. They're optional but highly encouraged.</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40</a:t>
            </a:fld>
            <a:endParaRPr lang="en-US"/>
          </a:p>
        </p:txBody>
      </p:sp>
    </p:spTree>
    <p:extLst>
      <p:ext uri="{BB962C8B-B14F-4D97-AF65-F5344CB8AC3E}">
        <p14:creationId xmlns:p14="http://schemas.microsoft.com/office/powerpoint/2010/main" val="2767170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*************************************************Activity******************************************</a:t>
            </a:r>
          </a:p>
          <a:p>
            <a:r>
              <a:rPr lang="en-US"/>
              <a:t>Key Points:</a:t>
            </a:r>
          </a:p>
          <a:p>
            <a:pPr marL="171450" indent="-171450">
              <a:buFont typeface="Arial,Sans-Serif"/>
              <a:buChar char="•"/>
            </a:pPr>
            <a:r>
              <a:rPr lang="en-US"/>
              <a:t>Please reach out if you still have questions or concerns</a:t>
            </a:r>
          </a:p>
          <a:p>
            <a:pPr marL="171450" indent="-171450">
              <a:buFont typeface="Arial,Sans-Serif"/>
              <a:buChar char="•"/>
            </a:pPr>
            <a:r>
              <a:rPr lang="en-US"/>
              <a:t>We want to thank you for your enthusiasm and energy!</a:t>
            </a:r>
          </a:p>
          <a:p>
            <a:endParaRPr lang="en-US"/>
          </a:p>
          <a:p>
            <a:endParaRPr lang="en-US"/>
          </a:p>
          <a:p>
            <a:r>
              <a:rPr lang="en-US" b="1" u="sng" err="1"/>
              <a:t>Menti</a:t>
            </a:r>
            <a:r>
              <a:rPr lang="en-US" b="1" u="sng"/>
              <a:t> Meter Activity</a:t>
            </a:r>
            <a:r>
              <a:rPr lang="en-US" u="sng"/>
              <a:t>: End of training questions</a:t>
            </a:r>
            <a:endParaRPr lang="en-US"/>
          </a:p>
          <a:p>
            <a:pPr marL="171450" indent="-171450">
              <a:buFont typeface="Arial,Sans-Serif"/>
              <a:buChar char="•"/>
            </a:pPr>
            <a:r>
              <a:rPr lang="en-US"/>
              <a:t>What is one takeaway from today’s Mentor training?</a:t>
            </a:r>
          </a:p>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41</a:t>
            </a:fld>
            <a:endParaRPr lang="en-US"/>
          </a:p>
        </p:txBody>
      </p:sp>
    </p:spTree>
    <p:extLst>
      <p:ext uri="{BB962C8B-B14F-4D97-AF65-F5344CB8AC3E}">
        <p14:creationId xmlns:p14="http://schemas.microsoft.com/office/powerpoint/2010/main" val="391494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096B2-B40B-7745-BE1D-0C14518F09A2}" type="slidenum">
              <a:rPr lang="en-US" smtClean="0"/>
              <a:t>4</a:t>
            </a:fld>
            <a:endParaRPr lang="en-US"/>
          </a:p>
        </p:txBody>
      </p:sp>
    </p:spTree>
    <p:extLst>
      <p:ext uri="{BB962C8B-B14F-4D97-AF65-F5344CB8AC3E}">
        <p14:creationId xmlns:p14="http://schemas.microsoft.com/office/powerpoint/2010/main" val="3926581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a:t>Brief history of </a:t>
            </a:r>
            <a:r>
              <a:rPr lang="en-US" err="1"/>
              <a:t>TeamMates</a:t>
            </a:r>
            <a:endParaRPr lang="en-US"/>
          </a:p>
          <a:p>
            <a:pPr marL="628650" lvl="1" indent="-171450">
              <a:buFont typeface="Arial,Sans-Serif"/>
              <a:buChar char="•"/>
            </a:pPr>
            <a:r>
              <a:rPr lang="en-US">
                <a:ea typeface="Calibri"/>
                <a:cs typeface="Calibri"/>
              </a:rPr>
              <a:t>1991; Tom and Nancy Osbourne</a:t>
            </a:r>
          </a:p>
          <a:p>
            <a:pPr marL="628650" lvl="1" indent="-171450">
              <a:buFont typeface="Arial,Sans-Serif"/>
              <a:buChar char="•"/>
            </a:pPr>
            <a:r>
              <a:rPr lang="en-US">
                <a:ea typeface="Calibri"/>
                <a:cs typeface="Calibri"/>
              </a:rPr>
              <a:t>190+ Chapters</a:t>
            </a:r>
          </a:p>
          <a:p>
            <a:pPr marL="628650" lvl="1" indent="-171450">
              <a:buFont typeface="Arial,Sans-Serif"/>
              <a:buChar char="•"/>
            </a:pPr>
            <a:r>
              <a:rPr lang="en-US">
                <a:ea typeface="Calibri"/>
                <a:cs typeface="Calibri"/>
              </a:rPr>
              <a:t>5 States</a:t>
            </a:r>
          </a:p>
          <a:p>
            <a:pPr marL="171450" indent="-171450">
              <a:buFont typeface="Arial,Sans-Serif"/>
              <a:buChar char="•"/>
            </a:pPr>
            <a:r>
              <a:rPr lang="en-US"/>
              <a:t>Read Mission</a:t>
            </a:r>
            <a:endParaRPr lang="en-US">
              <a:ea typeface="Calibri"/>
              <a:cs typeface="Calibri"/>
            </a:endParaRPr>
          </a:p>
          <a:p>
            <a:pPr marL="171450" indent="-171450">
              <a:buFont typeface="Arial,Sans-Serif"/>
              <a:buChar char="•"/>
            </a:pPr>
            <a:r>
              <a:rPr lang="en-US"/>
              <a:t>As mentors, you are at the front of helping these students reach their full potential. You do this by being there, listening, and encouraging</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5</a:t>
            </a:fld>
            <a:endParaRPr lang="en-US"/>
          </a:p>
        </p:txBody>
      </p:sp>
    </p:spTree>
    <p:extLst>
      <p:ext uri="{BB962C8B-B14F-4D97-AF65-F5344CB8AC3E}">
        <p14:creationId xmlns:p14="http://schemas.microsoft.com/office/powerpoint/2010/main" val="1450609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Key Points:</a:t>
            </a:r>
          </a:p>
          <a:p>
            <a:pPr marL="171450" indent="-171450">
              <a:buFont typeface="Arial"/>
              <a:buChar char="•"/>
            </a:pPr>
            <a:r>
              <a:rPr lang="en-US">
                <a:cs typeface="Calibri"/>
              </a:rPr>
              <a:t>Commitment to students:</a:t>
            </a:r>
            <a:r>
              <a:rPr lang="en-US"/>
              <a:t> We are committed to serving students with compassion and respect. Our role is to ensure we are meeting the needs of our students even if that means extra effort</a:t>
            </a:r>
            <a:endParaRPr lang="en-US">
              <a:ea typeface="Calibri"/>
              <a:cs typeface="Calibri"/>
            </a:endParaRPr>
          </a:p>
          <a:p>
            <a:pPr marL="171450" indent="-171450">
              <a:buFont typeface="Arial"/>
              <a:buChar char="•"/>
            </a:pPr>
            <a:r>
              <a:rPr lang="en-US">
                <a:cs typeface="Calibri"/>
              </a:rPr>
              <a:t>Safety: The safety of our students is our top priority. It is the reason for the policies we set that we will review later on</a:t>
            </a:r>
          </a:p>
          <a:p>
            <a:pPr marL="171450" indent="-171450">
              <a:buFont typeface="Arial"/>
              <a:buChar char="•"/>
            </a:pPr>
            <a:r>
              <a:rPr lang="en-US">
                <a:cs typeface="Calibri"/>
              </a:rPr>
              <a:t>Integrity and Trust:</a:t>
            </a:r>
            <a:r>
              <a:rPr lang="en-US"/>
              <a:t> The schools we enter and families whose students we mentor are trusting us with the safety of their students. We don't take this lightly. Our job is to serve with integrity and continue to strengthen their trust in us.</a:t>
            </a:r>
            <a:endParaRPr lang="en-US">
              <a:cs typeface="Calibri"/>
            </a:endParaRPr>
          </a:p>
          <a:p>
            <a:pPr marL="171450" indent="-171450">
              <a:buFont typeface="Arial"/>
              <a:buChar char="•"/>
            </a:pPr>
            <a:r>
              <a:rPr lang="en-US">
                <a:cs typeface="Calibri"/>
              </a:rPr>
              <a:t>Inclusion: </a:t>
            </a:r>
            <a:r>
              <a:rPr lang="en-US" err="1">
                <a:cs typeface="Calibri"/>
              </a:rPr>
              <a:t>TeamMates</a:t>
            </a:r>
            <a:r>
              <a:rPr lang="en-US">
                <a:cs typeface="Calibri"/>
              </a:rPr>
              <a:t> is a program open to ALL students. Not just "at risk" students or any particular type of student. We welcome all.</a:t>
            </a:r>
          </a:p>
          <a:p>
            <a:pPr marL="171450" indent="-171450">
              <a:buFont typeface="Arial,Sans-Serif"/>
              <a:buChar char="•"/>
            </a:pPr>
            <a:r>
              <a:rPr lang="en-US">
                <a:cs typeface="Calibri"/>
              </a:rPr>
              <a:t>Strengths-Based: </a:t>
            </a:r>
            <a:r>
              <a:rPr lang="en-US"/>
              <a:t>Strengths-Based means We focus on the innate talent and unique contribution of each individual. </a:t>
            </a:r>
            <a:endParaRPr lang="en-US">
              <a:ea typeface="Calibri"/>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6</a:t>
            </a:fld>
            <a:endParaRPr lang="en-US"/>
          </a:p>
        </p:txBody>
      </p:sp>
    </p:spTree>
    <p:extLst>
      <p:ext uri="{BB962C8B-B14F-4D97-AF65-F5344CB8AC3E}">
        <p14:creationId xmlns:p14="http://schemas.microsoft.com/office/powerpoint/2010/main" val="1297456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********************************************Activity*******************************************************************</a:t>
            </a:r>
          </a:p>
          <a:p>
            <a:r>
              <a:rPr lang="en-US"/>
              <a:t>Key Points:</a:t>
            </a:r>
            <a:endParaRPr lang="en-US">
              <a:cs typeface="Calibri"/>
            </a:endParaRPr>
          </a:p>
          <a:p>
            <a:pPr marL="171450" indent="-171450">
              <a:buFont typeface="Arial,Sans-Serif"/>
              <a:buChar char="•"/>
            </a:pPr>
            <a:r>
              <a:rPr lang="en-US"/>
              <a:t>All meetings and communication will happen through the school</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a:t>Mentoring is one-to-one (siblings, friends, </a:t>
            </a:r>
            <a:r>
              <a:rPr lang="en-US" err="1"/>
              <a:t>etc</a:t>
            </a:r>
            <a:r>
              <a:rPr lang="en-US"/>
              <a:t> -cannot go to match meetings)</a:t>
            </a:r>
            <a:endParaRPr lang="en-US">
              <a:cs typeface="Calibri"/>
            </a:endParaRPr>
          </a:p>
          <a:p>
            <a:pPr marL="171450" indent="-171450">
              <a:buFont typeface="Arial,Sans-Serif"/>
              <a:buChar char="•"/>
            </a:pPr>
            <a:r>
              <a:rPr lang="en-US"/>
              <a:t>Meetings are once a week, with a goal of 24 visits per year.   Being present and focused on building the relationship is critical</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a:t>Be sure to sign-in/log each meeting. This is for safety of you and your mentee and to keep track of your meetings</a:t>
            </a:r>
            <a:endParaRPr lang="en-US">
              <a:cs typeface="Calibri"/>
            </a:endParaRPr>
          </a:p>
          <a:p>
            <a:pPr marL="171450" indent="-171450">
              <a:buFont typeface="Arial,Sans-Serif"/>
              <a:buChar char="•"/>
            </a:pPr>
            <a:r>
              <a:rPr lang="en-US"/>
              <a:t>We are committed to long term investment in students. Not just a few months or a year</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a:t>Your role is to be a promise keeper to your mentee. This means showing up when you say you will. Having a mentor who doesn't show up or commits for 6 months or less does more damage than if a student never had a mentor at all</a:t>
            </a:r>
            <a:endParaRPr lang="en-US">
              <a:cs typeface="Calibri"/>
            </a:endParaRPr>
          </a:p>
          <a:p>
            <a:endParaRPr lang="en-US"/>
          </a:p>
          <a:p>
            <a:r>
              <a:rPr lang="en-US" u="sng" err="1"/>
              <a:t>Shareout</a:t>
            </a:r>
            <a:r>
              <a:rPr lang="en-US" u="sng"/>
              <a:t>:</a:t>
            </a:r>
            <a:r>
              <a:rPr lang="en-US"/>
              <a:t> Discuss how to tell another student that your one-on-one is only for you and your mentee (such as a sibling or friend trying to join)</a:t>
            </a:r>
            <a:endParaRPr lang="en-US">
              <a:cs typeface="Calibri"/>
            </a:endParaRPr>
          </a:p>
          <a:p>
            <a:pPr marL="171450" indent="-171450">
              <a:buFont typeface="Arial,Sans-Serif"/>
              <a:buChar char="•"/>
            </a:pPr>
            <a:r>
              <a:rPr lang="en-US"/>
              <a:t>Have participants "raise hand" in zoom</a:t>
            </a:r>
            <a:endParaRPr lang="en-US">
              <a:cs typeface="Calibri"/>
            </a:endParaRPr>
          </a:p>
          <a:p>
            <a:pPr marL="171450" indent="-171450">
              <a:buFont typeface="Arial,Sans-Serif"/>
              <a:buChar char="•"/>
            </a:pPr>
            <a:r>
              <a:rPr lang="en-US"/>
              <a:t>Trainer will call on participants to share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8</a:t>
            </a:fld>
            <a:endParaRPr lang="en-US"/>
          </a:p>
        </p:txBody>
      </p:sp>
    </p:spTree>
    <p:extLst>
      <p:ext uri="{BB962C8B-B14F-4D97-AF65-F5344CB8AC3E}">
        <p14:creationId xmlns:p14="http://schemas.microsoft.com/office/powerpoint/2010/main" val="833294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a:t>Developmental mentoring is focused on building your relationship with your mentee</a:t>
            </a:r>
            <a:endParaRPr lang="en-US">
              <a:cs typeface="Calibri"/>
            </a:endParaRPr>
          </a:p>
          <a:p>
            <a:pPr marL="171450" indent="-171450">
              <a:buFont typeface="Arial,Sans-Serif"/>
              <a:buChar char="•"/>
            </a:pPr>
            <a:r>
              <a:rPr lang="en-US"/>
              <a:t>Activities should be mentee-led and focused on strengthening trust</a:t>
            </a:r>
            <a:endParaRPr lang="en-US">
              <a:cs typeface="Calibri"/>
            </a:endParaRPr>
          </a:p>
          <a:p>
            <a:pPr marL="171450" indent="-171450">
              <a:buFont typeface="Arial,Sans-Serif"/>
              <a:buChar char="•"/>
            </a:pPr>
            <a:r>
              <a:rPr lang="en-US"/>
              <a:t>Instrumental mentoring is used to fix immediate issues and is mentor-driven</a:t>
            </a:r>
            <a:endParaRPr lang="en-US">
              <a:cs typeface="Calibri"/>
            </a:endParaRPr>
          </a:p>
          <a:p>
            <a:pPr marL="171450" indent="-171450">
              <a:buFont typeface="Arial,Sans-Serif"/>
              <a:buChar char="•"/>
            </a:pPr>
            <a:r>
              <a:rPr lang="en-US" err="1"/>
              <a:t>TeamMates</a:t>
            </a:r>
            <a:r>
              <a:rPr lang="en-US"/>
              <a:t> subscribes to the developmental model</a:t>
            </a:r>
            <a:endParaRPr lang="en-US">
              <a:cs typeface="Calibri"/>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9</a:t>
            </a:fld>
            <a:endParaRPr lang="en-US"/>
          </a:p>
        </p:txBody>
      </p:sp>
    </p:spTree>
    <p:extLst>
      <p:ext uri="{BB962C8B-B14F-4D97-AF65-F5344CB8AC3E}">
        <p14:creationId xmlns:p14="http://schemas.microsoft.com/office/powerpoint/2010/main" val="1451798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Points:</a:t>
            </a:r>
          </a:p>
          <a:p>
            <a:pPr marL="171450" indent="-171450">
              <a:buFont typeface="Arial,Sans-Serif"/>
              <a:buChar char="•"/>
            </a:pPr>
            <a:r>
              <a:rPr lang="en-US" err="1"/>
              <a:t>TeamMates</a:t>
            </a:r>
            <a:r>
              <a:rPr lang="en-US"/>
              <a:t> is NOT an "at-risk" program. ALL kids are welcome</a:t>
            </a:r>
            <a:endParaRPr lang="en-US">
              <a:cs typeface="Calibri"/>
            </a:endParaRPr>
          </a:p>
          <a:p>
            <a:pPr marL="171450" indent="-171450">
              <a:buFont typeface="Arial,Sans-Serif"/>
              <a:buChar char="•"/>
            </a:pPr>
            <a:r>
              <a:rPr lang="en-US"/>
              <a:t>Parents must give permission for participation, as well as any additional group activities</a:t>
            </a:r>
            <a:endParaRPr lang="en-US">
              <a:cs typeface="Calibri"/>
            </a:endParaRPr>
          </a:p>
          <a:p>
            <a:pPr marL="171450" indent="-171450">
              <a:buFont typeface="Arial,Sans-Serif"/>
              <a:buChar char="•"/>
            </a:pPr>
            <a:r>
              <a:rPr lang="en-US"/>
              <a:t>Students must also agree to wanting to participate</a:t>
            </a:r>
            <a:endParaRPr lang="en-US">
              <a:cs typeface="Calibri"/>
            </a:endParaRPr>
          </a:p>
          <a:p>
            <a:pPr marL="171450" indent="-171450">
              <a:buFont typeface="Arial,Sans-Serif"/>
              <a:buChar char="•"/>
            </a:pPr>
            <a:r>
              <a:rPr lang="en-US"/>
              <a:t>Mentees go through a brief training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93096B2-B40B-7745-BE1D-0C14518F09A2}" type="slidenum">
              <a:rPr lang="en-US" smtClean="0"/>
              <a:t>10</a:t>
            </a:fld>
            <a:endParaRPr lang="en-US"/>
          </a:p>
        </p:txBody>
      </p:sp>
    </p:spTree>
    <p:extLst>
      <p:ext uri="{BB962C8B-B14F-4D97-AF65-F5344CB8AC3E}">
        <p14:creationId xmlns:p14="http://schemas.microsoft.com/office/powerpoint/2010/main" val="4064746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834689B-65E2-D045-9D8A-ACC9462B9AA0}"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F5B3A-E700-3747-BA4F-2E86155BBBC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34689B-65E2-D045-9D8A-ACC9462B9AA0}"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F5B3A-E700-3747-BA4F-2E86155BBBC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34689B-65E2-D045-9D8A-ACC9462B9AA0}"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F5B3A-E700-3747-BA4F-2E86155BBBC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9695F-7551-D4F9-42FE-8A01ADB471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4E2814-B29E-90F0-3AE5-E0B89316D6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9484FA-3135-D8E4-8896-799A0FDD8475}"/>
              </a:ext>
            </a:extLst>
          </p:cNvPr>
          <p:cNvSpPr>
            <a:spLocks noGrp="1"/>
          </p:cNvSpPr>
          <p:nvPr>
            <p:ph type="dt" sz="half" idx="10"/>
          </p:nvPr>
        </p:nvSpPr>
        <p:spPr/>
        <p:txBody>
          <a:bodyPr/>
          <a:lstStyle/>
          <a:p>
            <a:fld id="{6BCD9729-6116-7947-B6CA-B1CD063679E8}" type="datetimeFigureOut">
              <a:rPr lang="en-US" smtClean="0"/>
              <a:t>7/18/2023</a:t>
            </a:fld>
            <a:endParaRPr lang="en-US"/>
          </a:p>
        </p:txBody>
      </p:sp>
      <p:sp>
        <p:nvSpPr>
          <p:cNvPr id="5" name="Footer Placeholder 4">
            <a:extLst>
              <a:ext uri="{FF2B5EF4-FFF2-40B4-BE49-F238E27FC236}">
                <a16:creationId xmlns:a16="http://schemas.microsoft.com/office/drawing/2014/main" id="{D14F3D93-A680-6DCA-D311-FF8252E3D4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12FA4D-E3F8-7011-5122-BA24FF139725}"/>
              </a:ext>
            </a:extLst>
          </p:cNvPr>
          <p:cNvSpPr>
            <a:spLocks noGrp="1"/>
          </p:cNvSpPr>
          <p:nvPr>
            <p:ph type="sldNum" sz="quarter" idx="12"/>
          </p:nvPr>
        </p:nvSpPr>
        <p:spPr/>
        <p:txBody>
          <a:bodyPr/>
          <a:lstStyle/>
          <a:p>
            <a:fld id="{ECADA14D-8D2F-1847-8176-7E4645E71F0A}" type="slidenum">
              <a:rPr lang="en-US" smtClean="0"/>
              <a:t>‹#›</a:t>
            </a:fld>
            <a:endParaRPr lang="en-US"/>
          </a:p>
        </p:txBody>
      </p:sp>
    </p:spTree>
    <p:extLst>
      <p:ext uri="{BB962C8B-B14F-4D97-AF65-F5344CB8AC3E}">
        <p14:creationId xmlns:p14="http://schemas.microsoft.com/office/powerpoint/2010/main" val="2118350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4BE82-703B-0BA6-AC55-AD843E9112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E07428-FB66-85C3-EA24-6090210C38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7A4A6-0372-AC48-3C2C-44BA7959639A}"/>
              </a:ext>
            </a:extLst>
          </p:cNvPr>
          <p:cNvSpPr>
            <a:spLocks noGrp="1"/>
          </p:cNvSpPr>
          <p:nvPr>
            <p:ph type="dt" sz="half" idx="10"/>
          </p:nvPr>
        </p:nvSpPr>
        <p:spPr/>
        <p:txBody>
          <a:bodyPr/>
          <a:lstStyle/>
          <a:p>
            <a:fld id="{6BCD9729-6116-7947-B6CA-B1CD063679E8}" type="datetimeFigureOut">
              <a:rPr lang="en-US" smtClean="0"/>
              <a:t>7/18/2023</a:t>
            </a:fld>
            <a:endParaRPr lang="en-US"/>
          </a:p>
        </p:txBody>
      </p:sp>
      <p:sp>
        <p:nvSpPr>
          <p:cNvPr id="5" name="Footer Placeholder 4">
            <a:extLst>
              <a:ext uri="{FF2B5EF4-FFF2-40B4-BE49-F238E27FC236}">
                <a16:creationId xmlns:a16="http://schemas.microsoft.com/office/drawing/2014/main" id="{2FC21BCD-52DF-C313-2A14-976B2A7922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C1499-B3A2-8FD2-8075-45701922B4E4}"/>
              </a:ext>
            </a:extLst>
          </p:cNvPr>
          <p:cNvSpPr>
            <a:spLocks noGrp="1"/>
          </p:cNvSpPr>
          <p:nvPr>
            <p:ph type="sldNum" sz="quarter" idx="12"/>
          </p:nvPr>
        </p:nvSpPr>
        <p:spPr/>
        <p:txBody>
          <a:bodyPr/>
          <a:lstStyle/>
          <a:p>
            <a:fld id="{ECADA14D-8D2F-1847-8176-7E4645E71F0A}" type="slidenum">
              <a:rPr lang="en-US" smtClean="0"/>
              <a:t>‹#›</a:t>
            </a:fld>
            <a:endParaRPr lang="en-US"/>
          </a:p>
        </p:txBody>
      </p:sp>
    </p:spTree>
    <p:extLst>
      <p:ext uri="{BB962C8B-B14F-4D97-AF65-F5344CB8AC3E}">
        <p14:creationId xmlns:p14="http://schemas.microsoft.com/office/powerpoint/2010/main" val="2072736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D405E-376C-9F5B-EDA1-2C3C7966A3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390966-5A90-7D64-6361-86F6E47047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4659E0-3B8B-3198-E507-6C642968A9E8}"/>
              </a:ext>
            </a:extLst>
          </p:cNvPr>
          <p:cNvSpPr>
            <a:spLocks noGrp="1"/>
          </p:cNvSpPr>
          <p:nvPr>
            <p:ph type="dt" sz="half" idx="10"/>
          </p:nvPr>
        </p:nvSpPr>
        <p:spPr/>
        <p:txBody>
          <a:bodyPr/>
          <a:lstStyle/>
          <a:p>
            <a:fld id="{6BCD9729-6116-7947-B6CA-B1CD063679E8}" type="datetimeFigureOut">
              <a:rPr lang="en-US" smtClean="0"/>
              <a:t>7/18/2023</a:t>
            </a:fld>
            <a:endParaRPr lang="en-US"/>
          </a:p>
        </p:txBody>
      </p:sp>
      <p:sp>
        <p:nvSpPr>
          <p:cNvPr id="5" name="Footer Placeholder 4">
            <a:extLst>
              <a:ext uri="{FF2B5EF4-FFF2-40B4-BE49-F238E27FC236}">
                <a16:creationId xmlns:a16="http://schemas.microsoft.com/office/drawing/2014/main" id="{EE929BC8-3EBB-CACE-79CC-A9BCBB611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39156-3EAA-7E1F-08A8-304B2C88DA3F}"/>
              </a:ext>
            </a:extLst>
          </p:cNvPr>
          <p:cNvSpPr>
            <a:spLocks noGrp="1"/>
          </p:cNvSpPr>
          <p:nvPr>
            <p:ph type="sldNum" sz="quarter" idx="12"/>
          </p:nvPr>
        </p:nvSpPr>
        <p:spPr/>
        <p:txBody>
          <a:bodyPr/>
          <a:lstStyle/>
          <a:p>
            <a:fld id="{ECADA14D-8D2F-1847-8176-7E4645E71F0A}" type="slidenum">
              <a:rPr lang="en-US" smtClean="0"/>
              <a:t>‹#›</a:t>
            </a:fld>
            <a:endParaRPr lang="en-US"/>
          </a:p>
        </p:txBody>
      </p:sp>
    </p:spTree>
    <p:extLst>
      <p:ext uri="{BB962C8B-B14F-4D97-AF65-F5344CB8AC3E}">
        <p14:creationId xmlns:p14="http://schemas.microsoft.com/office/powerpoint/2010/main" val="2152980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A21E4-2103-7E86-EF2A-2D7CAED0C8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FD77B5-B65C-CCC4-287D-8D28245981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B07840-3157-84A2-41A1-5186DB0168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EA2ABE-D017-0536-84C2-A2E3A3273E12}"/>
              </a:ext>
            </a:extLst>
          </p:cNvPr>
          <p:cNvSpPr>
            <a:spLocks noGrp="1"/>
          </p:cNvSpPr>
          <p:nvPr>
            <p:ph type="dt" sz="half" idx="10"/>
          </p:nvPr>
        </p:nvSpPr>
        <p:spPr/>
        <p:txBody>
          <a:bodyPr/>
          <a:lstStyle/>
          <a:p>
            <a:fld id="{6BCD9729-6116-7947-B6CA-B1CD063679E8}" type="datetimeFigureOut">
              <a:rPr lang="en-US" smtClean="0"/>
              <a:t>7/18/2023</a:t>
            </a:fld>
            <a:endParaRPr lang="en-US"/>
          </a:p>
        </p:txBody>
      </p:sp>
      <p:sp>
        <p:nvSpPr>
          <p:cNvPr id="6" name="Footer Placeholder 5">
            <a:extLst>
              <a:ext uri="{FF2B5EF4-FFF2-40B4-BE49-F238E27FC236}">
                <a16:creationId xmlns:a16="http://schemas.microsoft.com/office/drawing/2014/main" id="{43794915-1960-0A32-21E6-45F9248C82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BB09A1-F13F-055D-7A1A-ABA8C1E29855}"/>
              </a:ext>
            </a:extLst>
          </p:cNvPr>
          <p:cNvSpPr>
            <a:spLocks noGrp="1"/>
          </p:cNvSpPr>
          <p:nvPr>
            <p:ph type="sldNum" sz="quarter" idx="12"/>
          </p:nvPr>
        </p:nvSpPr>
        <p:spPr/>
        <p:txBody>
          <a:bodyPr/>
          <a:lstStyle/>
          <a:p>
            <a:fld id="{ECADA14D-8D2F-1847-8176-7E4645E71F0A}" type="slidenum">
              <a:rPr lang="en-US" smtClean="0"/>
              <a:t>‹#›</a:t>
            </a:fld>
            <a:endParaRPr lang="en-US"/>
          </a:p>
        </p:txBody>
      </p:sp>
    </p:spTree>
    <p:extLst>
      <p:ext uri="{BB962C8B-B14F-4D97-AF65-F5344CB8AC3E}">
        <p14:creationId xmlns:p14="http://schemas.microsoft.com/office/powerpoint/2010/main" val="2400899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2185-8494-129D-FD4E-9781884ACA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410D85-BC16-A141-12F9-CB7868968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6DC412-9C7B-2CB6-E7E0-85694751B8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508D64-63C5-2B83-4CE5-2D3B598766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4F2B52-89F1-0169-F4F9-8DB60FB30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7925D9-C115-BE09-97FD-2CADA1A75A10}"/>
              </a:ext>
            </a:extLst>
          </p:cNvPr>
          <p:cNvSpPr>
            <a:spLocks noGrp="1"/>
          </p:cNvSpPr>
          <p:nvPr>
            <p:ph type="dt" sz="half" idx="10"/>
          </p:nvPr>
        </p:nvSpPr>
        <p:spPr/>
        <p:txBody>
          <a:bodyPr/>
          <a:lstStyle/>
          <a:p>
            <a:fld id="{6BCD9729-6116-7947-B6CA-B1CD063679E8}" type="datetimeFigureOut">
              <a:rPr lang="en-US" smtClean="0"/>
              <a:t>7/18/2023</a:t>
            </a:fld>
            <a:endParaRPr lang="en-US"/>
          </a:p>
        </p:txBody>
      </p:sp>
      <p:sp>
        <p:nvSpPr>
          <p:cNvPr id="8" name="Footer Placeholder 7">
            <a:extLst>
              <a:ext uri="{FF2B5EF4-FFF2-40B4-BE49-F238E27FC236}">
                <a16:creationId xmlns:a16="http://schemas.microsoft.com/office/drawing/2014/main" id="{42D38F0A-0861-E455-6A53-5803F289D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8CA8F5-8B80-B214-F936-5252E57383E7}"/>
              </a:ext>
            </a:extLst>
          </p:cNvPr>
          <p:cNvSpPr>
            <a:spLocks noGrp="1"/>
          </p:cNvSpPr>
          <p:nvPr>
            <p:ph type="sldNum" sz="quarter" idx="12"/>
          </p:nvPr>
        </p:nvSpPr>
        <p:spPr/>
        <p:txBody>
          <a:bodyPr/>
          <a:lstStyle/>
          <a:p>
            <a:fld id="{ECADA14D-8D2F-1847-8176-7E4645E71F0A}" type="slidenum">
              <a:rPr lang="en-US" smtClean="0"/>
              <a:t>‹#›</a:t>
            </a:fld>
            <a:endParaRPr lang="en-US"/>
          </a:p>
        </p:txBody>
      </p:sp>
    </p:spTree>
    <p:extLst>
      <p:ext uri="{BB962C8B-B14F-4D97-AF65-F5344CB8AC3E}">
        <p14:creationId xmlns:p14="http://schemas.microsoft.com/office/powerpoint/2010/main" val="3438692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F3F68-264D-EA9E-DA43-38FC6C3279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A8374D-6383-975C-6CA0-C4059481AF57}"/>
              </a:ext>
            </a:extLst>
          </p:cNvPr>
          <p:cNvSpPr>
            <a:spLocks noGrp="1"/>
          </p:cNvSpPr>
          <p:nvPr>
            <p:ph type="dt" sz="half" idx="10"/>
          </p:nvPr>
        </p:nvSpPr>
        <p:spPr/>
        <p:txBody>
          <a:bodyPr/>
          <a:lstStyle/>
          <a:p>
            <a:fld id="{6BCD9729-6116-7947-B6CA-B1CD063679E8}" type="datetimeFigureOut">
              <a:rPr lang="en-US" smtClean="0"/>
              <a:t>7/18/2023</a:t>
            </a:fld>
            <a:endParaRPr lang="en-US"/>
          </a:p>
        </p:txBody>
      </p:sp>
      <p:sp>
        <p:nvSpPr>
          <p:cNvPr id="4" name="Footer Placeholder 3">
            <a:extLst>
              <a:ext uri="{FF2B5EF4-FFF2-40B4-BE49-F238E27FC236}">
                <a16:creationId xmlns:a16="http://schemas.microsoft.com/office/drawing/2014/main" id="{4FC19F15-7492-1CCB-B066-64B4657680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BE73E3-F0CF-7670-FB45-E230015261AB}"/>
              </a:ext>
            </a:extLst>
          </p:cNvPr>
          <p:cNvSpPr>
            <a:spLocks noGrp="1"/>
          </p:cNvSpPr>
          <p:nvPr>
            <p:ph type="sldNum" sz="quarter" idx="12"/>
          </p:nvPr>
        </p:nvSpPr>
        <p:spPr/>
        <p:txBody>
          <a:bodyPr/>
          <a:lstStyle/>
          <a:p>
            <a:fld id="{ECADA14D-8D2F-1847-8176-7E4645E71F0A}" type="slidenum">
              <a:rPr lang="en-US" smtClean="0"/>
              <a:t>‹#›</a:t>
            </a:fld>
            <a:endParaRPr lang="en-US"/>
          </a:p>
        </p:txBody>
      </p:sp>
    </p:spTree>
    <p:extLst>
      <p:ext uri="{BB962C8B-B14F-4D97-AF65-F5344CB8AC3E}">
        <p14:creationId xmlns:p14="http://schemas.microsoft.com/office/powerpoint/2010/main" val="3878628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CCE3FE-4130-A5AB-F68C-9C9793647263}"/>
              </a:ext>
            </a:extLst>
          </p:cNvPr>
          <p:cNvSpPr>
            <a:spLocks noGrp="1"/>
          </p:cNvSpPr>
          <p:nvPr>
            <p:ph type="dt" sz="half" idx="10"/>
          </p:nvPr>
        </p:nvSpPr>
        <p:spPr/>
        <p:txBody>
          <a:bodyPr/>
          <a:lstStyle/>
          <a:p>
            <a:fld id="{6BCD9729-6116-7947-B6CA-B1CD063679E8}" type="datetimeFigureOut">
              <a:rPr lang="en-US" smtClean="0"/>
              <a:t>7/18/2023</a:t>
            </a:fld>
            <a:endParaRPr lang="en-US"/>
          </a:p>
        </p:txBody>
      </p:sp>
      <p:sp>
        <p:nvSpPr>
          <p:cNvPr id="3" name="Footer Placeholder 2">
            <a:extLst>
              <a:ext uri="{FF2B5EF4-FFF2-40B4-BE49-F238E27FC236}">
                <a16:creationId xmlns:a16="http://schemas.microsoft.com/office/drawing/2014/main" id="{BB012D65-7609-6EF9-CE80-EB5671365A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8E696-78A2-7ECC-FE65-53F8045214FC}"/>
              </a:ext>
            </a:extLst>
          </p:cNvPr>
          <p:cNvSpPr>
            <a:spLocks noGrp="1"/>
          </p:cNvSpPr>
          <p:nvPr>
            <p:ph type="sldNum" sz="quarter" idx="12"/>
          </p:nvPr>
        </p:nvSpPr>
        <p:spPr/>
        <p:txBody>
          <a:bodyPr/>
          <a:lstStyle/>
          <a:p>
            <a:fld id="{ECADA14D-8D2F-1847-8176-7E4645E71F0A}" type="slidenum">
              <a:rPr lang="en-US" smtClean="0"/>
              <a:t>‹#›</a:t>
            </a:fld>
            <a:endParaRPr lang="en-US"/>
          </a:p>
        </p:txBody>
      </p:sp>
    </p:spTree>
    <p:extLst>
      <p:ext uri="{BB962C8B-B14F-4D97-AF65-F5344CB8AC3E}">
        <p14:creationId xmlns:p14="http://schemas.microsoft.com/office/powerpoint/2010/main" val="1743874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D13F-5195-1F2A-AA38-57F12E8725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CC4122-2CB1-D099-4085-086F2D7790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F599FD-0168-9E9E-9A5C-F0193E7FB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82784-5CF1-180B-C6BE-60C05BD88FB0}"/>
              </a:ext>
            </a:extLst>
          </p:cNvPr>
          <p:cNvSpPr>
            <a:spLocks noGrp="1"/>
          </p:cNvSpPr>
          <p:nvPr>
            <p:ph type="dt" sz="half" idx="10"/>
          </p:nvPr>
        </p:nvSpPr>
        <p:spPr/>
        <p:txBody>
          <a:bodyPr/>
          <a:lstStyle/>
          <a:p>
            <a:fld id="{6BCD9729-6116-7947-B6CA-B1CD063679E8}" type="datetimeFigureOut">
              <a:rPr lang="en-US" smtClean="0"/>
              <a:t>7/18/2023</a:t>
            </a:fld>
            <a:endParaRPr lang="en-US"/>
          </a:p>
        </p:txBody>
      </p:sp>
      <p:sp>
        <p:nvSpPr>
          <p:cNvPr id="6" name="Footer Placeholder 5">
            <a:extLst>
              <a:ext uri="{FF2B5EF4-FFF2-40B4-BE49-F238E27FC236}">
                <a16:creationId xmlns:a16="http://schemas.microsoft.com/office/drawing/2014/main" id="{7A1A6181-349D-676F-6DC8-F8102A6A7A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916F44-7069-98A4-64E8-3979D450AE7F}"/>
              </a:ext>
            </a:extLst>
          </p:cNvPr>
          <p:cNvSpPr>
            <a:spLocks noGrp="1"/>
          </p:cNvSpPr>
          <p:nvPr>
            <p:ph type="sldNum" sz="quarter" idx="12"/>
          </p:nvPr>
        </p:nvSpPr>
        <p:spPr/>
        <p:txBody>
          <a:bodyPr/>
          <a:lstStyle/>
          <a:p>
            <a:fld id="{ECADA14D-8D2F-1847-8176-7E4645E71F0A}" type="slidenum">
              <a:rPr lang="en-US" smtClean="0"/>
              <a:t>‹#›</a:t>
            </a:fld>
            <a:endParaRPr lang="en-US"/>
          </a:p>
        </p:txBody>
      </p:sp>
    </p:spTree>
    <p:extLst>
      <p:ext uri="{BB962C8B-B14F-4D97-AF65-F5344CB8AC3E}">
        <p14:creationId xmlns:p14="http://schemas.microsoft.com/office/powerpoint/2010/main" val="186939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34689B-65E2-D045-9D8A-ACC9462B9AA0}"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F5B3A-E700-3747-BA4F-2E86155BBBC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35EA7-5E7D-B057-5BCA-BD0E0BC18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AE4545-AAD1-8A2F-F5C4-C13D49C4DC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0163FD-7AE7-5481-E602-F0CBE9F0E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659EB5-4D1D-B996-77AE-6D0A8617EF7A}"/>
              </a:ext>
            </a:extLst>
          </p:cNvPr>
          <p:cNvSpPr>
            <a:spLocks noGrp="1"/>
          </p:cNvSpPr>
          <p:nvPr>
            <p:ph type="dt" sz="half" idx="10"/>
          </p:nvPr>
        </p:nvSpPr>
        <p:spPr/>
        <p:txBody>
          <a:bodyPr/>
          <a:lstStyle/>
          <a:p>
            <a:fld id="{6BCD9729-6116-7947-B6CA-B1CD063679E8}" type="datetimeFigureOut">
              <a:rPr lang="en-US" smtClean="0"/>
              <a:t>7/18/2023</a:t>
            </a:fld>
            <a:endParaRPr lang="en-US"/>
          </a:p>
        </p:txBody>
      </p:sp>
      <p:sp>
        <p:nvSpPr>
          <p:cNvPr id="6" name="Footer Placeholder 5">
            <a:extLst>
              <a:ext uri="{FF2B5EF4-FFF2-40B4-BE49-F238E27FC236}">
                <a16:creationId xmlns:a16="http://schemas.microsoft.com/office/drawing/2014/main" id="{6B0095C0-0D59-400B-7680-B0FC50BC9E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2B9969-65B3-C512-BE9E-CB43F2CC956F}"/>
              </a:ext>
            </a:extLst>
          </p:cNvPr>
          <p:cNvSpPr>
            <a:spLocks noGrp="1"/>
          </p:cNvSpPr>
          <p:nvPr>
            <p:ph type="sldNum" sz="quarter" idx="12"/>
          </p:nvPr>
        </p:nvSpPr>
        <p:spPr/>
        <p:txBody>
          <a:bodyPr/>
          <a:lstStyle/>
          <a:p>
            <a:fld id="{ECADA14D-8D2F-1847-8176-7E4645E71F0A}" type="slidenum">
              <a:rPr lang="en-US" smtClean="0"/>
              <a:t>‹#›</a:t>
            </a:fld>
            <a:endParaRPr lang="en-US"/>
          </a:p>
        </p:txBody>
      </p:sp>
    </p:spTree>
    <p:extLst>
      <p:ext uri="{BB962C8B-B14F-4D97-AF65-F5344CB8AC3E}">
        <p14:creationId xmlns:p14="http://schemas.microsoft.com/office/powerpoint/2010/main" val="1144963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9459-4D11-B737-4C45-436A29320E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E9BDA9-A36D-E549-6D8A-D6AFE66567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E7C4D-59DE-114C-5590-4A0F15700999}"/>
              </a:ext>
            </a:extLst>
          </p:cNvPr>
          <p:cNvSpPr>
            <a:spLocks noGrp="1"/>
          </p:cNvSpPr>
          <p:nvPr>
            <p:ph type="dt" sz="half" idx="10"/>
          </p:nvPr>
        </p:nvSpPr>
        <p:spPr/>
        <p:txBody>
          <a:bodyPr/>
          <a:lstStyle/>
          <a:p>
            <a:fld id="{6BCD9729-6116-7947-B6CA-B1CD063679E8}" type="datetimeFigureOut">
              <a:rPr lang="en-US" smtClean="0"/>
              <a:t>7/18/2023</a:t>
            </a:fld>
            <a:endParaRPr lang="en-US"/>
          </a:p>
        </p:txBody>
      </p:sp>
      <p:sp>
        <p:nvSpPr>
          <p:cNvPr id="5" name="Footer Placeholder 4">
            <a:extLst>
              <a:ext uri="{FF2B5EF4-FFF2-40B4-BE49-F238E27FC236}">
                <a16:creationId xmlns:a16="http://schemas.microsoft.com/office/drawing/2014/main" id="{CA110D6C-A9B7-492C-220C-659ED7811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D7795-1EBD-707E-DCCD-FD5789F276D5}"/>
              </a:ext>
            </a:extLst>
          </p:cNvPr>
          <p:cNvSpPr>
            <a:spLocks noGrp="1"/>
          </p:cNvSpPr>
          <p:nvPr>
            <p:ph type="sldNum" sz="quarter" idx="12"/>
          </p:nvPr>
        </p:nvSpPr>
        <p:spPr/>
        <p:txBody>
          <a:bodyPr/>
          <a:lstStyle/>
          <a:p>
            <a:fld id="{ECADA14D-8D2F-1847-8176-7E4645E71F0A}" type="slidenum">
              <a:rPr lang="en-US" smtClean="0"/>
              <a:t>‹#›</a:t>
            </a:fld>
            <a:endParaRPr lang="en-US"/>
          </a:p>
        </p:txBody>
      </p:sp>
    </p:spTree>
    <p:extLst>
      <p:ext uri="{BB962C8B-B14F-4D97-AF65-F5344CB8AC3E}">
        <p14:creationId xmlns:p14="http://schemas.microsoft.com/office/powerpoint/2010/main" val="3868874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10B8A1-3FFF-DF89-D394-53073B1350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F1CCA6-5DA8-7DCA-651D-3B834CB9AB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A6557-C7F7-5C17-B975-558DB553D350}"/>
              </a:ext>
            </a:extLst>
          </p:cNvPr>
          <p:cNvSpPr>
            <a:spLocks noGrp="1"/>
          </p:cNvSpPr>
          <p:nvPr>
            <p:ph type="dt" sz="half" idx="10"/>
          </p:nvPr>
        </p:nvSpPr>
        <p:spPr/>
        <p:txBody>
          <a:bodyPr/>
          <a:lstStyle/>
          <a:p>
            <a:fld id="{6BCD9729-6116-7947-B6CA-B1CD063679E8}" type="datetimeFigureOut">
              <a:rPr lang="en-US" smtClean="0"/>
              <a:t>7/18/2023</a:t>
            </a:fld>
            <a:endParaRPr lang="en-US"/>
          </a:p>
        </p:txBody>
      </p:sp>
      <p:sp>
        <p:nvSpPr>
          <p:cNvPr id="5" name="Footer Placeholder 4">
            <a:extLst>
              <a:ext uri="{FF2B5EF4-FFF2-40B4-BE49-F238E27FC236}">
                <a16:creationId xmlns:a16="http://schemas.microsoft.com/office/drawing/2014/main" id="{AABB9947-A811-2416-708D-65F779082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67577-6D18-59CC-D407-3109A7C4A2A5}"/>
              </a:ext>
            </a:extLst>
          </p:cNvPr>
          <p:cNvSpPr>
            <a:spLocks noGrp="1"/>
          </p:cNvSpPr>
          <p:nvPr>
            <p:ph type="sldNum" sz="quarter" idx="12"/>
          </p:nvPr>
        </p:nvSpPr>
        <p:spPr/>
        <p:txBody>
          <a:bodyPr/>
          <a:lstStyle/>
          <a:p>
            <a:fld id="{ECADA14D-8D2F-1847-8176-7E4645E71F0A}" type="slidenum">
              <a:rPr lang="en-US" smtClean="0"/>
              <a:t>‹#›</a:t>
            </a:fld>
            <a:endParaRPr lang="en-US"/>
          </a:p>
        </p:txBody>
      </p:sp>
    </p:spTree>
    <p:extLst>
      <p:ext uri="{BB962C8B-B14F-4D97-AF65-F5344CB8AC3E}">
        <p14:creationId xmlns:p14="http://schemas.microsoft.com/office/powerpoint/2010/main" val="2832922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E165A-E899-33D9-BCD6-6B15F25906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4FE6E4-7C77-AECB-0698-FCE357264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8A2BDC-58B0-3EDF-CB06-FBB6CC02B0FB}"/>
              </a:ext>
            </a:extLst>
          </p:cNvPr>
          <p:cNvSpPr>
            <a:spLocks noGrp="1"/>
          </p:cNvSpPr>
          <p:nvPr>
            <p:ph type="dt" sz="half" idx="10"/>
          </p:nvPr>
        </p:nvSpPr>
        <p:spPr/>
        <p:txBody>
          <a:bodyPr/>
          <a:lstStyle/>
          <a:p>
            <a:fld id="{AD722037-79FB-43E4-851A-C12271B341C7}" type="datetimeFigureOut">
              <a:rPr lang="en-US" smtClean="0"/>
              <a:t>7/18/2023</a:t>
            </a:fld>
            <a:endParaRPr lang="en-US"/>
          </a:p>
        </p:txBody>
      </p:sp>
      <p:sp>
        <p:nvSpPr>
          <p:cNvPr id="5" name="Footer Placeholder 4">
            <a:extLst>
              <a:ext uri="{FF2B5EF4-FFF2-40B4-BE49-F238E27FC236}">
                <a16:creationId xmlns:a16="http://schemas.microsoft.com/office/drawing/2014/main" id="{55098D1E-1C8A-CB0F-FC7E-E72DB429A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BE233C-E50F-4B14-8E8E-D3A29F18DEB4}"/>
              </a:ext>
            </a:extLst>
          </p:cNvPr>
          <p:cNvSpPr>
            <a:spLocks noGrp="1"/>
          </p:cNvSpPr>
          <p:nvPr>
            <p:ph type="sldNum" sz="quarter" idx="12"/>
          </p:nvPr>
        </p:nvSpPr>
        <p:spPr/>
        <p:txBody>
          <a:bodyPr/>
          <a:lstStyle/>
          <a:p>
            <a:fld id="{C67DAB8C-E8D0-4303-89FA-6C19024D590F}" type="slidenum">
              <a:rPr lang="en-US" smtClean="0"/>
              <a:t>‹#›</a:t>
            </a:fld>
            <a:endParaRPr lang="en-US"/>
          </a:p>
        </p:txBody>
      </p:sp>
    </p:spTree>
    <p:extLst>
      <p:ext uri="{BB962C8B-B14F-4D97-AF65-F5344CB8AC3E}">
        <p14:creationId xmlns:p14="http://schemas.microsoft.com/office/powerpoint/2010/main" val="26797408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612EE-34E5-BC74-748F-EF27A48FA0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849AD6-D5B9-FEFD-1121-BE1D373042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BA9CB-6507-3D48-EE9B-4F87E2AF47D8}"/>
              </a:ext>
            </a:extLst>
          </p:cNvPr>
          <p:cNvSpPr>
            <a:spLocks noGrp="1"/>
          </p:cNvSpPr>
          <p:nvPr>
            <p:ph type="dt" sz="half" idx="10"/>
          </p:nvPr>
        </p:nvSpPr>
        <p:spPr/>
        <p:txBody>
          <a:bodyPr/>
          <a:lstStyle/>
          <a:p>
            <a:fld id="{AD722037-79FB-43E4-851A-C12271B341C7}" type="datetimeFigureOut">
              <a:rPr lang="en-US" smtClean="0"/>
              <a:t>7/18/2023</a:t>
            </a:fld>
            <a:endParaRPr lang="en-US"/>
          </a:p>
        </p:txBody>
      </p:sp>
      <p:sp>
        <p:nvSpPr>
          <p:cNvPr id="5" name="Footer Placeholder 4">
            <a:extLst>
              <a:ext uri="{FF2B5EF4-FFF2-40B4-BE49-F238E27FC236}">
                <a16:creationId xmlns:a16="http://schemas.microsoft.com/office/drawing/2014/main" id="{26484EA2-087D-E773-6ED8-5383935D5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64AD9-62B4-429A-3B89-26596F7DD35D}"/>
              </a:ext>
            </a:extLst>
          </p:cNvPr>
          <p:cNvSpPr>
            <a:spLocks noGrp="1"/>
          </p:cNvSpPr>
          <p:nvPr>
            <p:ph type="sldNum" sz="quarter" idx="12"/>
          </p:nvPr>
        </p:nvSpPr>
        <p:spPr/>
        <p:txBody>
          <a:bodyPr/>
          <a:lstStyle/>
          <a:p>
            <a:fld id="{C67DAB8C-E8D0-4303-89FA-6C19024D590F}" type="slidenum">
              <a:rPr lang="en-US" smtClean="0"/>
              <a:t>‹#›</a:t>
            </a:fld>
            <a:endParaRPr lang="en-US"/>
          </a:p>
        </p:txBody>
      </p:sp>
      <p:pic>
        <p:nvPicPr>
          <p:cNvPr id="7" name="Picture 6">
            <a:extLst>
              <a:ext uri="{FF2B5EF4-FFF2-40B4-BE49-F238E27FC236}">
                <a16:creationId xmlns:a16="http://schemas.microsoft.com/office/drawing/2014/main" id="{126D6ECB-0FAD-ED80-8A4F-A0147EE629DD}"/>
              </a:ext>
              <a:ext uri="{C183D7F6-B498-43B3-948B-1728B52AA6E4}">
                <adec:decorative xmlns:adec="http://schemas.microsoft.com/office/drawing/2017/decorative" val="1"/>
              </a:ext>
            </a:extLst>
          </p:cNvPr>
          <p:cNvPicPr/>
          <p:nvPr/>
        </p:nvPicPr>
        <p:blipFill>
          <a:blip r:embed="rId2"/>
          <a:stretch>
            <a:fillRect/>
          </a:stretch>
        </p:blipFill>
        <p:spPr>
          <a:xfrm>
            <a:off x="9027319" y="5791200"/>
            <a:ext cx="2750218" cy="669925"/>
          </a:xfrm>
          <a:prstGeom prst="rect">
            <a:avLst/>
          </a:prstGeom>
          <a:effectLst>
            <a:glow rad="163051">
              <a:schemeClr val="bg1">
                <a:lumMod val="95000"/>
                <a:alpha val="84000"/>
              </a:schemeClr>
            </a:glow>
          </a:effectLst>
        </p:spPr>
      </p:pic>
      <p:pic>
        <p:nvPicPr>
          <p:cNvPr id="8" name="Picture 7">
            <a:extLst>
              <a:ext uri="{FF2B5EF4-FFF2-40B4-BE49-F238E27FC236}">
                <a16:creationId xmlns:a16="http://schemas.microsoft.com/office/drawing/2014/main" id="{5BA39F23-6C8A-878F-D024-86939F3FDE23}"/>
              </a:ext>
              <a:ext uri="{C183D7F6-B498-43B3-948B-1728B52AA6E4}">
                <adec:decorative xmlns:adec="http://schemas.microsoft.com/office/drawing/2017/decorative" val="1"/>
              </a:ext>
            </a:extLst>
          </p:cNvPr>
          <p:cNvPicPr/>
          <p:nvPr/>
        </p:nvPicPr>
        <p:blipFill>
          <a:blip r:embed="rId3"/>
          <a:stretch>
            <a:fillRect/>
          </a:stretch>
        </p:blipFill>
        <p:spPr>
          <a:xfrm>
            <a:off x="983059" y="3952875"/>
            <a:ext cx="6527007" cy="4351338"/>
          </a:xfrm>
          <a:prstGeom prst="rect">
            <a:avLst/>
          </a:prstGeom>
        </p:spPr>
      </p:pic>
    </p:spTree>
    <p:extLst>
      <p:ext uri="{BB962C8B-B14F-4D97-AF65-F5344CB8AC3E}">
        <p14:creationId xmlns:p14="http://schemas.microsoft.com/office/powerpoint/2010/main" val="3898067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78301-3350-4450-7A98-92B475B7EB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2DFF5A-3C35-4CA0-ADED-C8EC062BA9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AE00B0-B62D-E824-0DC3-0F9890B9739E}"/>
              </a:ext>
            </a:extLst>
          </p:cNvPr>
          <p:cNvSpPr>
            <a:spLocks noGrp="1"/>
          </p:cNvSpPr>
          <p:nvPr>
            <p:ph type="dt" sz="half" idx="10"/>
          </p:nvPr>
        </p:nvSpPr>
        <p:spPr/>
        <p:txBody>
          <a:bodyPr/>
          <a:lstStyle/>
          <a:p>
            <a:fld id="{AD722037-79FB-43E4-851A-C12271B341C7}" type="datetimeFigureOut">
              <a:rPr lang="en-US" smtClean="0"/>
              <a:t>7/18/2023</a:t>
            </a:fld>
            <a:endParaRPr lang="en-US"/>
          </a:p>
        </p:txBody>
      </p:sp>
      <p:sp>
        <p:nvSpPr>
          <p:cNvPr id="5" name="Footer Placeholder 4">
            <a:extLst>
              <a:ext uri="{FF2B5EF4-FFF2-40B4-BE49-F238E27FC236}">
                <a16:creationId xmlns:a16="http://schemas.microsoft.com/office/drawing/2014/main" id="{42D966CA-D321-1C75-C2A6-B1814EB79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18358-1F8E-0F8D-1AFE-F24046D7886C}"/>
              </a:ext>
            </a:extLst>
          </p:cNvPr>
          <p:cNvSpPr>
            <a:spLocks noGrp="1"/>
          </p:cNvSpPr>
          <p:nvPr>
            <p:ph type="sldNum" sz="quarter" idx="12"/>
          </p:nvPr>
        </p:nvSpPr>
        <p:spPr/>
        <p:txBody>
          <a:bodyPr/>
          <a:lstStyle/>
          <a:p>
            <a:fld id="{C67DAB8C-E8D0-4303-89FA-6C19024D590F}" type="slidenum">
              <a:rPr lang="en-US" smtClean="0"/>
              <a:t>‹#›</a:t>
            </a:fld>
            <a:endParaRPr lang="en-US"/>
          </a:p>
        </p:txBody>
      </p:sp>
    </p:spTree>
    <p:extLst>
      <p:ext uri="{BB962C8B-B14F-4D97-AF65-F5344CB8AC3E}">
        <p14:creationId xmlns:p14="http://schemas.microsoft.com/office/powerpoint/2010/main" val="4238580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92B89-095A-50BB-83F2-494EFAA28C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589FB9-9018-D766-FB86-35A8122158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A446B2-FD40-4BA6-600A-36D8E744C9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56479A-BC1D-5F3C-0090-E67AB91A89C1}"/>
              </a:ext>
            </a:extLst>
          </p:cNvPr>
          <p:cNvSpPr>
            <a:spLocks noGrp="1"/>
          </p:cNvSpPr>
          <p:nvPr>
            <p:ph type="dt" sz="half" idx="10"/>
          </p:nvPr>
        </p:nvSpPr>
        <p:spPr/>
        <p:txBody>
          <a:bodyPr/>
          <a:lstStyle/>
          <a:p>
            <a:fld id="{AD722037-79FB-43E4-851A-C12271B341C7}" type="datetimeFigureOut">
              <a:rPr lang="en-US" smtClean="0"/>
              <a:t>7/18/2023</a:t>
            </a:fld>
            <a:endParaRPr lang="en-US"/>
          </a:p>
        </p:txBody>
      </p:sp>
      <p:sp>
        <p:nvSpPr>
          <p:cNvPr id="6" name="Footer Placeholder 5">
            <a:extLst>
              <a:ext uri="{FF2B5EF4-FFF2-40B4-BE49-F238E27FC236}">
                <a16:creationId xmlns:a16="http://schemas.microsoft.com/office/drawing/2014/main" id="{0B30763F-36AE-C98F-7920-68FA6DE16A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6B92EE-7505-9442-4C08-2B90AB1CAB96}"/>
              </a:ext>
            </a:extLst>
          </p:cNvPr>
          <p:cNvSpPr>
            <a:spLocks noGrp="1"/>
          </p:cNvSpPr>
          <p:nvPr>
            <p:ph type="sldNum" sz="quarter" idx="12"/>
          </p:nvPr>
        </p:nvSpPr>
        <p:spPr/>
        <p:txBody>
          <a:bodyPr/>
          <a:lstStyle/>
          <a:p>
            <a:fld id="{C67DAB8C-E8D0-4303-89FA-6C19024D590F}" type="slidenum">
              <a:rPr lang="en-US" smtClean="0"/>
              <a:t>‹#›</a:t>
            </a:fld>
            <a:endParaRPr lang="en-US"/>
          </a:p>
        </p:txBody>
      </p:sp>
      <p:pic>
        <p:nvPicPr>
          <p:cNvPr id="8" name="Picture 7">
            <a:extLst>
              <a:ext uri="{FF2B5EF4-FFF2-40B4-BE49-F238E27FC236}">
                <a16:creationId xmlns:a16="http://schemas.microsoft.com/office/drawing/2014/main" id="{B94BD859-1C19-1E95-18F2-489E9C8C4C3C}"/>
              </a:ext>
              <a:ext uri="{C183D7F6-B498-43B3-948B-1728B52AA6E4}">
                <adec:decorative xmlns:adec="http://schemas.microsoft.com/office/drawing/2017/decorative" val="1"/>
              </a:ext>
            </a:extLst>
          </p:cNvPr>
          <p:cNvPicPr/>
          <p:nvPr/>
        </p:nvPicPr>
        <p:blipFill>
          <a:blip r:embed="rId2"/>
          <a:stretch>
            <a:fillRect/>
          </a:stretch>
        </p:blipFill>
        <p:spPr>
          <a:xfrm>
            <a:off x="9027319" y="5791200"/>
            <a:ext cx="2750218" cy="669925"/>
          </a:xfrm>
          <a:prstGeom prst="rect">
            <a:avLst/>
          </a:prstGeom>
          <a:effectLst>
            <a:glow rad="163051">
              <a:schemeClr val="bg1">
                <a:lumMod val="95000"/>
                <a:alpha val="84000"/>
              </a:schemeClr>
            </a:glow>
          </a:effectLst>
        </p:spPr>
      </p:pic>
      <p:pic>
        <p:nvPicPr>
          <p:cNvPr id="9" name="Picture 8">
            <a:extLst>
              <a:ext uri="{FF2B5EF4-FFF2-40B4-BE49-F238E27FC236}">
                <a16:creationId xmlns:a16="http://schemas.microsoft.com/office/drawing/2014/main" id="{6D94E532-EA41-2379-543B-8445CC02A7DC}"/>
              </a:ext>
              <a:ext uri="{C183D7F6-B498-43B3-948B-1728B52AA6E4}">
                <adec:decorative xmlns:adec="http://schemas.microsoft.com/office/drawing/2017/decorative" val="1"/>
              </a:ext>
            </a:extLst>
          </p:cNvPr>
          <p:cNvPicPr/>
          <p:nvPr/>
        </p:nvPicPr>
        <p:blipFill>
          <a:blip r:embed="rId3"/>
          <a:stretch>
            <a:fillRect/>
          </a:stretch>
        </p:blipFill>
        <p:spPr>
          <a:xfrm>
            <a:off x="983059" y="3952875"/>
            <a:ext cx="6527007" cy="4351338"/>
          </a:xfrm>
          <a:prstGeom prst="rect">
            <a:avLst/>
          </a:prstGeom>
        </p:spPr>
      </p:pic>
    </p:spTree>
    <p:extLst>
      <p:ext uri="{BB962C8B-B14F-4D97-AF65-F5344CB8AC3E}">
        <p14:creationId xmlns:p14="http://schemas.microsoft.com/office/powerpoint/2010/main" val="676727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390A-0A3A-551E-5EA3-D3597EF0B3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12F58C-77CC-35D1-F860-0E599D47BB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92DB5C-27B9-E9B3-9C89-F296BEC7A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A42B93-3AE7-9543-CAFA-6B5F144EA3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3A5DAA-DB8E-C922-C031-C666BC0978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06E609-E461-77E3-82E4-9AE8D5562606}"/>
              </a:ext>
            </a:extLst>
          </p:cNvPr>
          <p:cNvSpPr>
            <a:spLocks noGrp="1"/>
          </p:cNvSpPr>
          <p:nvPr>
            <p:ph type="dt" sz="half" idx="10"/>
          </p:nvPr>
        </p:nvSpPr>
        <p:spPr/>
        <p:txBody>
          <a:bodyPr/>
          <a:lstStyle/>
          <a:p>
            <a:fld id="{AD722037-79FB-43E4-851A-C12271B341C7}" type="datetimeFigureOut">
              <a:rPr lang="en-US" smtClean="0"/>
              <a:t>7/18/2023</a:t>
            </a:fld>
            <a:endParaRPr lang="en-US"/>
          </a:p>
        </p:txBody>
      </p:sp>
      <p:sp>
        <p:nvSpPr>
          <p:cNvPr id="8" name="Footer Placeholder 7">
            <a:extLst>
              <a:ext uri="{FF2B5EF4-FFF2-40B4-BE49-F238E27FC236}">
                <a16:creationId xmlns:a16="http://schemas.microsoft.com/office/drawing/2014/main" id="{9D82D8EB-3593-0FD3-EF81-FB0E1FC511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D26C78-5C1D-E35D-01FD-764987615646}"/>
              </a:ext>
            </a:extLst>
          </p:cNvPr>
          <p:cNvSpPr>
            <a:spLocks noGrp="1"/>
          </p:cNvSpPr>
          <p:nvPr>
            <p:ph type="sldNum" sz="quarter" idx="12"/>
          </p:nvPr>
        </p:nvSpPr>
        <p:spPr/>
        <p:txBody>
          <a:bodyPr/>
          <a:lstStyle/>
          <a:p>
            <a:fld id="{C67DAB8C-E8D0-4303-89FA-6C19024D590F}" type="slidenum">
              <a:rPr lang="en-US" smtClean="0"/>
              <a:t>‹#›</a:t>
            </a:fld>
            <a:endParaRPr lang="en-US"/>
          </a:p>
        </p:txBody>
      </p:sp>
      <p:pic>
        <p:nvPicPr>
          <p:cNvPr id="10" name="Picture 9">
            <a:extLst>
              <a:ext uri="{FF2B5EF4-FFF2-40B4-BE49-F238E27FC236}">
                <a16:creationId xmlns:a16="http://schemas.microsoft.com/office/drawing/2014/main" id="{7CAE9869-2C13-3632-3AFB-FCF1EC48EAF5}"/>
              </a:ext>
              <a:ext uri="{C183D7F6-B498-43B3-948B-1728B52AA6E4}">
                <adec:decorative xmlns:adec="http://schemas.microsoft.com/office/drawing/2017/decorative" val="1"/>
              </a:ext>
            </a:extLst>
          </p:cNvPr>
          <p:cNvPicPr/>
          <p:nvPr/>
        </p:nvPicPr>
        <p:blipFill>
          <a:blip r:embed="rId2"/>
          <a:stretch>
            <a:fillRect/>
          </a:stretch>
        </p:blipFill>
        <p:spPr>
          <a:xfrm>
            <a:off x="9027319" y="5791200"/>
            <a:ext cx="2750218" cy="669925"/>
          </a:xfrm>
          <a:prstGeom prst="rect">
            <a:avLst/>
          </a:prstGeom>
          <a:effectLst>
            <a:glow rad="163051">
              <a:schemeClr val="bg1">
                <a:lumMod val="95000"/>
                <a:alpha val="84000"/>
              </a:schemeClr>
            </a:glow>
          </a:effectLst>
        </p:spPr>
      </p:pic>
      <p:pic>
        <p:nvPicPr>
          <p:cNvPr id="11" name="Picture 7">
            <a:extLst>
              <a:ext uri="{FF2B5EF4-FFF2-40B4-BE49-F238E27FC236}">
                <a16:creationId xmlns:a16="http://schemas.microsoft.com/office/drawing/2014/main" id="{83C7FE52-F885-4A3B-39C7-CFD8941FD36A}"/>
              </a:ext>
              <a:ext uri="{C183D7F6-B498-43B3-948B-1728B52AA6E4}">
                <adec:decorative xmlns:adec="http://schemas.microsoft.com/office/drawing/2017/decorative" val="1"/>
              </a:ext>
            </a:extLst>
          </p:cNvPr>
          <p:cNvPicPr/>
          <p:nvPr/>
        </p:nvPicPr>
        <p:blipFill>
          <a:blip r:embed="rId3"/>
          <a:stretch>
            <a:fillRect/>
          </a:stretch>
        </p:blipFill>
        <p:spPr>
          <a:xfrm>
            <a:off x="983059" y="3952875"/>
            <a:ext cx="6527007" cy="4351338"/>
          </a:xfrm>
          <a:prstGeom prst="rect">
            <a:avLst/>
          </a:prstGeom>
        </p:spPr>
      </p:pic>
    </p:spTree>
    <p:extLst>
      <p:ext uri="{BB962C8B-B14F-4D97-AF65-F5344CB8AC3E}">
        <p14:creationId xmlns:p14="http://schemas.microsoft.com/office/powerpoint/2010/main" val="1977373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D5354-57F2-0055-7918-C40D1D9655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939FDA-7670-D6C7-396F-F9B8CF84C3C7}"/>
              </a:ext>
            </a:extLst>
          </p:cNvPr>
          <p:cNvSpPr>
            <a:spLocks noGrp="1"/>
          </p:cNvSpPr>
          <p:nvPr>
            <p:ph type="dt" sz="half" idx="10"/>
          </p:nvPr>
        </p:nvSpPr>
        <p:spPr/>
        <p:txBody>
          <a:bodyPr/>
          <a:lstStyle/>
          <a:p>
            <a:fld id="{AD722037-79FB-43E4-851A-C12271B341C7}" type="datetimeFigureOut">
              <a:rPr lang="en-US" smtClean="0"/>
              <a:t>7/18/2023</a:t>
            </a:fld>
            <a:endParaRPr lang="en-US"/>
          </a:p>
        </p:txBody>
      </p:sp>
      <p:sp>
        <p:nvSpPr>
          <p:cNvPr id="4" name="Footer Placeholder 3">
            <a:extLst>
              <a:ext uri="{FF2B5EF4-FFF2-40B4-BE49-F238E27FC236}">
                <a16:creationId xmlns:a16="http://schemas.microsoft.com/office/drawing/2014/main" id="{E1144171-D317-34DD-0EDB-3F7B59EB66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633883-EBED-ED7D-1EFB-8A1CE6D75E98}"/>
              </a:ext>
            </a:extLst>
          </p:cNvPr>
          <p:cNvSpPr>
            <a:spLocks noGrp="1"/>
          </p:cNvSpPr>
          <p:nvPr>
            <p:ph type="sldNum" sz="quarter" idx="12"/>
          </p:nvPr>
        </p:nvSpPr>
        <p:spPr/>
        <p:txBody>
          <a:bodyPr/>
          <a:lstStyle/>
          <a:p>
            <a:fld id="{C67DAB8C-E8D0-4303-89FA-6C19024D590F}" type="slidenum">
              <a:rPr lang="en-US" smtClean="0"/>
              <a:t>‹#›</a:t>
            </a:fld>
            <a:endParaRPr lang="en-US"/>
          </a:p>
        </p:txBody>
      </p:sp>
      <p:pic>
        <p:nvPicPr>
          <p:cNvPr id="6" name="Picture 7">
            <a:extLst>
              <a:ext uri="{FF2B5EF4-FFF2-40B4-BE49-F238E27FC236}">
                <a16:creationId xmlns:a16="http://schemas.microsoft.com/office/drawing/2014/main" id="{E31D65D7-BD41-53CF-03E0-EA9E0B15482B}"/>
              </a:ext>
              <a:ext uri="{C183D7F6-B498-43B3-948B-1728B52AA6E4}">
                <adec:decorative xmlns:adec="http://schemas.microsoft.com/office/drawing/2017/decorative" val="1"/>
              </a:ext>
            </a:extLst>
          </p:cNvPr>
          <p:cNvPicPr/>
          <p:nvPr/>
        </p:nvPicPr>
        <p:blipFill>
          <a:blip r:embed="rId2"/>
          <a:stretch>
            <a:fillRect/>
          </a:stretch>
        </p:blipFill>
        <p:spPr>
          <a:xfrm>
            <a:off x="983059" y="3952875"/>
            <a:ext cx="6527007" cy="4351338"/>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282FCB7D-984A-DEBE-9AF1-BF3BC160EBF9}"/>
              </a:ext>
            </a:extLst>
          </p:cNvPr>
          <p:cNvPicPr/>
          <p:nvPr/>
        </p:nvPicPr>
        <p:blipFill>
          <a:blip r:embed="rId3"/>
          <a:stretch>
            <a:fillRect/>
          </a:stretch>
        </p:blipFill>
        <p:spPr>
          <a:xfrm>
            <a:off x="9027319" y="5791200"/>
            <a:ext cx="2750218" cy="669925"/>
          </a:xfrm>
          <a:prstGeom prst="rect">
            <a:avLst/>
          </a:prstGeom>
          <a:effectLst>
            <a:glow rad="163051">
              <a:schemeClr val="bg1">
                <a:lumMod val="95000"/>
                <a:alpha val="84000"/>
              </a:schemeClr>
            </a:glow>
          </a:effectLst>
        </p:spPr>
      </p:pic>
    </p:spTree>
    <p:extLst>
      <p:ext uri="{BB962C8B-B14F-4D97-AF65-F5344CB8AC3E}">
        <p14:creationId xmlns:p14="http://schemas.microsoft.com/office/powerpoint/2010/main" val="2632510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3D09D9-B2D4-0053-CEAB-186A3EB30AFD}"/>
              </a:ext>
            </a:extLst>
          </p:cNvPr>
          <p:cNvSpPr>
            <a:spLocks noGrp="1"/>
          </p:cNvSpPr>
          <p:nvPr>
            <p:ph type="dt" sz="half" idx="10"/>
          </p:nvPr>
        </p:nvSpPr>
        <p:spPr/>
        <p:txBody>
          <a:bodyPr/>
          <a:lstStyle/>
          <a:p>
            <a:fld id="{AD722037-79FB-43E4-851A-C12271B341C7}" type="datetimeFigureOut">
              <a:rPr lang="en-US" smtClean="0"/>
              <a:t>7/18/2023</a:t>
            </a:fld>
            <a:endParaRPr lang="en-US"/>
          </a:p>
        </p:txBody>
      </p:sp>
      <p:sp>
        <p:nvSpPr>
          <p:cNvPr id="3" name="Footer Placeholder 2">
            <a:extLst>
              <a:ext uri="{FF2B5EF4-FFF2-40B4-BE49-F238E27FC236}">
                <a16:creationId xmlns:a16="http://schemas.microsoft.com/office/drawing/2014/main" id="{48E92321-15E8-10C7-2324-C9992587F4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A0B388-5213-5B38-362C-C6576FFCF00E}"/>
              </a:ext>
            </a:extLst>
          </p:cNvPr>
          <p:cNvSpPr>
            <a:spLocks noGrp="1"/>
          </p:cNvSpPr>
          <p:nvPr>
            <p:ph type="sldNum" sz="quarter" idx="12"/>
          </p:nvPr>
        </p:nvSpPr>
        <p:spPr/>
        <p:txBody>
          <a:bodyPr/>
          <a:lstStyle/>
          <a:p>
            <a:fld id="{C67DAB8C-E8D0-4303-89FA-6C19024D590F}" type="slidenum">
              <a:rPr lang="en-US" smtClean="0"/>
              <a:t>‹#›</a:t>
            </a:fld>
            <a:endParaRPr lang="en-US"/>
          </a:p>
        </p:txBody>
      </p:sp>
    </p:spTree>
    <p:extLst>
      <p:ext uri="{BB962C8B-B14F-4D97-AF65-F5344CB8AC3E}">
        <p14:creationId xmlns:p14="http://schemas.microsoft.com/office/powerpoint/2010/main" val="206500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34689B-65E2-D045-9D8A-ACC9462B9AA0}"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F5B3A-E700-3747-BA4F-2E86155BBBC8}"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5DB0-3EE8-1753-6DCC-AADF17897F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2BFE52-AAC1-6B31-7206-B30452524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5B496E-BA7D-F5AA-7AD6-892F29572B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CF5BD6-6300-37EB-F659-E3BDE4718088}"/>
              </a:ext>
            </a:extLst>
          </p:cNvPr>
          <p:cNvSpPr>
            <a:spLocks noGrp="1"/>
          </p:cNvSpPr>
          <p:nvPr>
            <p:ph type="dt" sz="half" idx="10"/>
          </p:nvPr>
        </p:nvSpPr>
        <p:spPr/>
        <p:txBody>
          <a:bodyPr/>
          <a:lstStyle/>
          <a:p>
            <a:fld id="{3834689B-65E2-D045-9D8A-ACC9462B9AA0}" type="datetimeFigureOut">
              <a:rPr lang="en-US" smtClean="0"/>
              <a:t>7/18/2023</a:t>
            </a:fld>
            <a:endParaRPr lang="en-US"/>
          </a:p>
        </p:txBody>
      </p:sp>
      <p:sp>
        <p:nvSpPr>
          <p:cNvPr id="6" name="Footer Placeholder 5">
            <a:extLst>
              <a:ext uri="{FF2B5EF4-FFF2-40B4-BE49-F238E27FC236}">
                <a16:creationId xmlns:a16="http://schemas.microsoft.com/office/drawing/2014/main" id="{E98EFFE5-B6B3-416A-351B-E054AF48E9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6D2E2-57B4-DA25-F3A2-5EC78408638B}"/>
              </a:ext>
            </a:extLst>
          </p:cNvPr>
          <p:cNvSpPr>
            <a:spLocks noGrp="1"/>
          </p:cNvSpPr>
          <p:nvPr>
            <p:ph type="sldNum" sz="quarter" idx="12"/>
          </p:nvPr>
        </p:nvSpPr>
        <p:spPr/>
        <p:txBody>
          <a:bodyPr/>
          <a:lstStyle/>
          <a:p>
            <a:fld id="{B6BF5B3A-E700-3747-BA4F-2E86155BBBC8}" type="slidenum">
              <a:rPr lang="en-US" smtClean="0"/>
              <a:t>‹#›</a:t>
            </a:fld>
            <a:endParaRPr lang="en-US"/>
          </a:p>
        </p:txBody>
      </p:sp>
    </p:spTree>
    <p:extLst>
      <p:ext uri="{BB962C8B-B14F-4D97-AF65-F5344CB8AC3E}">
        <p14:creationId xmlns:p14="http://schemas.microsoft.com/office/powerpoint/2010/main" val="2039830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0D01F-16BF-35E4-B603-B92D91F078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89B8B5-AAB5-F459-57F8-7C751CFDF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347EF5-1B29-F486-8542-97873E9FD9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945A15-3B0D-9E7D-3857-8FFB4E0259EE}"/>
              </a:ext>
            </a:extLst>
          </p:cNvPr>
          <p:cNvSpPr>
            <a:spLocks noGrp="1"/>
          </p:cNvSpPr>
          <p:nvPr>
            <p:ph type="dt" sz="half" idx="10"/>
          </p:nvPr>
        </p:nvSpPr>
        <p:spPr/>
        <p:txBody>
          <a:bodyPr/>
          <a:lstStyle/>
          <a:p>
            <a:fld id="{3834689B-65E2-D045-9D8A-ACC9462B9AA0}" type="datetimeFigureOut">
              <a:rPr lang="en-US" smtClean="0"/>
              <a:t>7/18/2023</a:t>
            </a:fld>
            <a:endParaRPr lang="en-US"/>
          </a:p>
        </p:txBody>
      </p:sp>
      <p:sp>
        <p:nvSpPr>
          <p:cNvPr id="6" name="Footer Placeholder 5">
            <a:extLst>
              <a:ext uri="{FF2B5EF4-FFF2-40B4-BE49-F238E27FC236}">
                <a16:creationId xmlns:a16="http://schemas.microsoft.com/office/drawing/2014/main" id="{D7715AE8-41A0-B916-B8A0-3EBBEDD161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2B39B6-33DF-EE90-AEDD-0597DF7682A5}"/>
              </a:ext>
            </a:extLst>
          </p:cNvPr>
          <p:cNvSpPr>
            <a:spLocks noGrp="1"/>
          </p:cNvSpPr>
          <p:nvPr>
            <p:ph type="sldNum" sz="quarter" idx="12"/>
          </p:nvPr>
        </p:nvSpPr>
        <p:spPr/>
        <p:txBody>
          <a:bodyPr/>
          <a:lstStyle/>
          <a:p>
            <a:fld id="{B6BF5B3A-E700-3747-BA4F-2E86155BBBC8}" type="slidenum">
              <a:rPr lang="en-US" smtClean="0"/>
              <a:t>‹#›</a:t>
            </a:fld>
            <a:endParaRPr lang="en-US"/>
          </a:p>
        </p:txBody>
      </p:sp>
    </p:spTree>
    <p:extLst>
      <p:ext uri="{BB962C8B-B14F-4D97-AF65-F5344CB8AC3E}">
        <p14:creationId xmlns:p14="http://schemas.microsoft.com/office/powerpoint/2010/main" val="900734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057C4-6AC9-5516-7A95-6CC6021DA6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AEF84B-DB4E-6FBE-4FFB-718ABE4B8B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F2C71-FA36-0C2B-B74D-19F09178074B}"/>
              </a:ext>
            </a:extLst>
          </p:cNvPr>
          <p:cNvSpPr>
            <a:spLocks noGrp="1"/>
          </p:cNvSpPr>
          <p:nvPr>
            <p:ph type="dt" sz="half" idx="10"/>
          </p:nvPr>
        </p:nvSpPr>
        <p:spPr/>
        <p:txBody>
          <a:bodyPr/>
          <a:lstStyle/>
          <a:p>
            <a:fld id="{3834689B-65E2-D045-9D8A-ACC9462B9AA0}" type="datetimeFigureOut">
              <a:rPr lang="en-US" smtClean="0"/>
              <a:t>7/18/2023</a:t>
            </a:fld>
            <a:endParaRPr lang="en-US"/>
          </a:p>
        </p:txBody>
      </p:sp>
      <p:sp>
        <p:nvSpPr>
          <p:cNvPr id="5" name="Footer Placeholder 4">
            <a:extLst>
              <a:ext uri="{FF2B5EF4-FFF2-40B4-BE49-F238E27FC236}">
                <a16:creationId xmlns:a16="http://schemas.microsoft.com/office/drawing/2014/main" id="{489C1E2F-78C6-CA02-5406-D63477A8C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A26DD-3C7E-3F1B-C832-D455DE207330}"/>
              </a:ext>
            </a:extLst>
          </p:cNvPr>
          <p:cNvSpPr>
            <a:spLocks noGrp="1"/>
          </p:cNvSpPr>
          <p:nvPr>
            <p:ph type="sldNum" sz="quarter" idx="12"/>
          </p:nvPr>
        </p:nvSpPr>
        <p:spPr/>
        <p:txBody>
          <a:bodyPr/>
          <a:lstStyle/>
          <a:p>
            <a:fld id="{B6BF5B3A-E700-3747-BA4F-2E86155BBBC8}" type="slidenum">
              <a:rPr lang="en-US" smtClean="0"/>
              <a:t>‹#›</a:t>
            </a:fld>
            <a:endParaRPr lang="en-US"/>
          </a:p>
        </p:txBody>
      </p:sp>
    </p:spTree>
    <p:extLst>
      <p:ext uri="{BB962C8B-B14F-4D97-AF65-F5344CB8AC3E}">
        <p14:creationId xmlns:p14="http://schemas.microsoft.com/office/powerpoint/2010/main" val="36358537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E98145-B214-3171-B252-2BCC7D95C5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829361-CC0B-0CC4-DC05-F38FBCF56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05DDA-4FBF-D3BE-CDCF-0C8E862C2B90}"/>
              </a:ext>
            </a:extLst>
          </p:cNvPr>
          <p:cNvSpPr>
            <a:spLocks noGrp="1"/>
          </p:cNvSpPr>
          <p:nvPr>
            <p:ph type="dt" sz="half" idx="10"/>
          </p:nvPr>
        </p:nvSpPr>
        <p:spPr/>
        <p:txBody>
          <a:bodyPr/>
          <a:lstStyle/>
          <a:p>
            <a:fld id="{3834689B-65E2-D045-9D8A-ACC9462B9AA0}" type="datetimeFigureOut">
              <a:rPr lang="en-US" smtClean="0"/>
              <a:t>7/18/2023</a:t>
            </a:fld>
            <a:endParaRPr lang="en-US"/>
          </a:p>
        </p:txBody>
      </p:sp>
      <p:sp>
        <p:nvSpPr>
          <p:cNvPr id="5" name="Footer Placeholder 4">
            <a:extLst>
              <a:ext uri="{FF2B5EF4-FFF2-40B4-BE49-F238E27FC236}">
                <a16:creationId xmlns:a16="http://schemas.microsoft.com/office/drawing/2014/main" id="{52D2CE82-413C-1343-E482-779B7EB5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429A0-C28E-B2AC-20BF-377E838F797A}"/>
              </a:ext>
            </a:extLst>
          </p:cNvPr>
          <p:cNvSpPr>
            <a:spLocks noGrp="1"/>
          </p:cNvSpPr>
          <p:nvPr>
            <p:ph type="sldNum" sz="quarter" idx="12"/>
          </p:nvPr>
        </p:nvSpPr>
        <p:spPr/>
        <p:txBody>
          <a:bodyPr/>
          <a:lstStyle/>
          <a:p>
            <a:fld id="{B6BF5B3A-E700-3747-BA4F-2E86155BBBC8}" type="slidenum">
              <a:rPr lang="en-US" smtClean="0"/>
              <a:t>‹#›</a:t>
            </a:fld>
            <a:endParaRPr lang="en-US"/>
          </a:p>
        </p:txBody>
      </p:sp>
    </p:spTree>
    <p:extLst>
      <p:ext uri="{BB962C8B-B14F-4D97-AF65-F5344CB8AC3E}">
        <p14:creationId xmlns:p14="http://schemas.microsoft.com/office/powerpoint/2010/main" val="3540063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E3FB6F13-F032-7AB7-C1B7-321826AB636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2"/>
          <a:stretch>
            <a:fillRect/>
          </a:stretch>
        </p:blipFill>
        <p:spPr>
          <a:xfrm>
            <a:off x="-61912" y="-9525"/>
            <a:ext cx="12430217" cy="6951755"/>
          </a:xfrm>
          <a:prstGeom prst="rect">
            <a:avLst/>
          </a:prstGeom>
        </p:spPr>
      </p:pic>
      <p:sp>
        <p:nvSpPr>
          <p:cNvPr id="2" name="Title 1">
            <a:extLst>
              <a:ext uri="{FF2B5EF4-FFF2-40B4-BE49-F238E27FC236}">
                <a16:creationId xmlns:a16="http://schemas.microsoft.com/office/drawing/2014/main" id="{3FC07378-B548-4DC0-5288-8A42C7BAE462}"/>
              </a:ext>
            </a:extLst>
          </p:cNvPr>
          <p:cNvSpPr>
            <a:spLocks noGrp="1"/>
          </p:cNvSpPr>
          <p:nvPr>
            <p:ph type="title"/>
          </p:nvPr>
        </p:nvSpPr>
        <p:spPr>
          <a:xfrm>
            <a:off x="459509" y="4461164"/>
            <a:ext cx="10515600" cy="868651"/>
          </a:xfrm>
          <a:prstGeom prst="rect">
            <a:avLst/>
          </a:prstGeom>
        </p:spPr>
        <p:txBody>
          <a:bodyPr/>
          <a:lstStyle>
            <a:lvl1pPr>
              <a:defRPr sz="5400" b="1">
                <a:solidFill>
                  <a:schemeClr val="bg1"/>
                </a:solidFill>
              </a:defRPr>
            </a:lvl1pPr>
          </a:lstStyle>
          <a:p>
            <a:r>
              <a:rPr lang="en-US"/>
              <a:t>Click to edit Master title style</a:t>
            </a:r>
          </a:p>
        </p:txBody>
      </p:sp>
    </p:spTree>
    <p:extLst>
      <p:ext uri="{BB962C8B-B14F-4D97-AF65-F5344CB8AC3E}">
        <p14:creationId xmlns:p14="http://schemas.microsoft.com/office/powerpoint/2010/main" val="3454052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7" name="Picture 7" descr="Icon&#10;&#10;Description automatically generated">
            <a:extLst>
              <a:ext uri="{FF2B5EF4-FFF2-40B4-BE49-F238E27FC236}">
                <a16:creationId xmlns:a16="http://schemas.microsoft.com/office/drawing/2014/main" id="{AE7F9E47-FE61-1F15-C590-4E59F4AF46C5}"/>
              </a:ext>
            </a:extLst>
          </p:cNvPr>
          <p:cNvPicPr>
            <a:picLocks noGrp="1" noRot="1" noMove="1" noResize="1" noEditPoints="1" noAdjustHandles="1" noChangeArrowheads="1" noChangeShapeType="1" noCrop="1"/>
          </p:cNvPicPr>
          <p:nvPr/>
        </p:nvPicPr>
        <p:blipFill>
          <a:blip r:embed="rId2"/>
          <a:stretch>
            <a:fillRect/>
          </a:stretch>
        </p:blipFill>
        <p:spPr>
          <a:xfrm>
            <a:off x="975122" y="3930555"/>
            <a:ext cx="6527007" cy="4389247"/>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9BFAFD34-A238-ABB9-73E2-A4179E2E21BB}"/>
              </a:ext>
            </a:extLst>
          </p:cNvPr>
          <p:cNvPicPr>
            <a:picLocks noGrp="1" noRot="1" noMove="1" noResize="1" noEditPoints="1" noAdjustHandles="1" noChangeArrowheads="1" noChangeShapeType="1" noCrop="1"/>
          </p:cNvPicPr>
          <p:nvPr/>
        </p:nvPicPr>
        <p:blipFill>
          <a:blip r:embed="rId3"/>
          <a:stretch>
            <a:fillRect/>
          </a:stretch>
        </p:blipFill>
        <p:spPr>
          <a:xfrm>
            <a:off x="9027319" y="5791200"/>
            <a:ext cx="2750218" cy="669925"/>
          </a:xfrm>
          <a:prstGeom prst="rect">
            <a:avLst/>
          </a:prstGeom>
          <a:effectLst>
            <a:glow rad="163051">
              <a:schemeClr val="bg1">
                <a:lumMod val="95000"/>
                <a:alpha val="84000"/>
              </a:schemeClr>
            </a:glow>
          </a:effectLst>
        </p:spPr>
      </p:pic>
      <p:sp>
        <p:nvSpPr>
          <p:cNvPr id="9" name="Content Placeholder 2">
            <a:extLst>
              <a:ext uri="{FF2B5EF4-FFF2-40B4-BE49-F238E27FC236}">
                <a16:creationId xmlns:a16="http://schemas.microsoft.com/office/drawing/2014/main" id="{5386EA4F-26AF-E53E-9DE8-F2BB2B98FD51}"/>
              </a:ext>
            </a:extLst>
          </p:cNvPr>
          <p:cNvSpPr>
            <a:spLocks noGrp="1"/>
          </p:cNvSpPr>
          <p:nvPr>
            <p:ph idx="1"/>
          </p:nvPr>
        </p:nvSpPr>
        <p:spPr>
          <a:xfrm>
            <a:off x="838200" y="1366982"/>
            <a:ext cx="10515600" cy="42117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6AE1153E-67A6-FD5A-9C36-9AC3A37CE38F}"/>
              </a:ext>
            </a:extLst>
          </p:cNvPr>
          <p:cNvSpPr>
            <a:spLocks noGrp="1"/>
          </p:cNvSpPr>
          <p:nvPr>
            <p:ph type="title"/>
          </p:nvPr>
        </p:nvSpPr>
        <p:spPr>
          <a:xfrm>
            <a:off x="838200" y="365125"/>
            <a:ext cx="10515600" cy="7524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77519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56AE758-3B16-2F06-6965-35D290E8250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rotWithShape="1">
          <a:blip r:embed="rId2"/>
          <a:srcRect b="16004"/>
          <a:stretch/>
        </p:blipFill>
        <p:spPr>
          <a:xfrm>
            <a:off x="347" y="2801"/>
            <a:ext cx="12206247" cy="6855199"/>
          </a:xfrm>
          <a:prstGeom prst="rect">
            <a:avLst/>
          </a:prstGeom>
        </p:spPr>
      </p:pic>
      <p:pic>
        <p:nvPicPr>
          <p:cNvPr id="8" name="Picture 5">
            <a:extLst>
              <a:ext uri="{FF2B5EF4-FFF2-40B4-BE49-F238E27FC236}">
                <a16:creationId xmlns:a16="http://schemas.microsoft.com/office/drawing/2014/main" id="{0DEED583-C6D2-E0AD-C6C4-B2D2805E679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stretch>
            <a:fillRect/>
          </a:stretch>
        </p:blipFill>
        <p:spPr>
          <a:xfrm>
            <a:off x="-163586" y="-1560139"/>
            <a:ext cx="6616700" cy="4400550"/>
          </a:xfrm>
          <a:prstGeom prst="rect">
            <a:avLst/>
          </a:prstGeom>
        </p:spPr>
      </p:pic>
      <p:sp>
        <p:nvSpPr>
          <p:cNvPr id="2" name="Title 1">
            <a:extLst>
              <a:ext uri="{FF2B5EF4-FFF2-40B4-BE49-F238E27FC236}">
                <a16:creationId xmlns:a16="http://schemas.microsoft.com/office/drawing/2014/main" id="{E7CF65AF-3D70-E9EE-1CF7-4C234D33D897}"/>
              </a:ext>
            </a:extLst>
          </p:cNvPr>
          <p:cNvSpPr>
            <a:spLocks noGrp="1"/>
          </p:cNvSpPr>
          <p:nvPr>
            <p:ph type="title"/>
          </p:nvPr>
        </p:nvSpPr>
        <p:spPr>
          <a:xfrm>
            <a:off x="773545" y="5514108"/>
            <a:ext cx="8074891" cy="813233"/>
          </a:xfrm>
          <a:prstGeom prst="rect">
            <a:avLst/>
          </a:prstGeom>
          <a:solidFill>
            <a:schemeClr val="bg1">
              <a:lumMod val="50000"/>
            </a:schemeClr>
          </a:solidFill>
        </p:spPr>
        <p:txBody>
          <a:bodyPr/>
          <a:lstStyle>
            <a:lvl1pPr>
              <a:defRPr sz="5400" b="1">
                <a:solidFill>
                  <a:schemeClr val="bg1"/>
                </a:solidFill>
              </a:defRPr>
            </a:lvl1pPr>
          </a:lstStyle>
          <a:p>
            <a:r>
              <a:rPr lang="en-US"/>
              <a:t>Click to edit Master title style</a:t>
            </a:r>
          </a:p>
        </p:txBody>
      </p:sp>
    </p:spTree>
    <p:extLst>
      <p:ext uri="{BB962C8B-B14F-4D97-AF65-F5344CB8AC3E}">
        <p14:creationId xmlns:p14="http://schemas.microsoft.com/office/powerpoint/2010/main" val="1731973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CB0FC1-EBA4-11BC-1269-798EE7C2A7A0}"/>
              </a:ext>
              <a:ext uri="{C183D7F6-B498-43B3-948B-1728B52AA6E4}">
                <adec:decorative xmlns:adec="http://schemas.microsoft.com/office/drawing/2017/decorative" val="1"/>
              </a:ext>
            </a:extLst>
          </p:cNvPr>
          <p:cNvPicPr>
            <a:picLocks noChangeAspect="1"/>
          </p:cNvPicPr>
          <p:nvPr/>
        </p:nvPicPr>
        <p:blipFill rotWithShape="1">
          <a:blip r:embed="rId2"/>
          <a:srcRect b="15757"/>
          <a:stretch/>
        </p:blipFill>
        <p:spPr>
          <a:xfrm>
            <a:off x="-22032" y="0"/>
            <a:ext cx="12214032" cy="6858000"/>
          </a:xfrm>
          <a:prstGeom prst="rect">
            <a:avLst/>
          </a:prstGeom>
        </p:spPr>
      </p:pic>
      <p:pic>
        <p:nvPicPr>
          <p:cNvPr id="8" name="Picture 5">
            <a:extLst>
              <a:ext uri="{FF2B5EF4-FFF2-40B4-BE49-F238E27FC236}">
                <a16:creationId xmlns:a16="http://schemas.microsoft.com/office/drawing/2014/main" id="{0DEED583-C6D2-E0AD-C6C4-B2D2805E679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stretch>
            <a:fillRect/>
          </a:stretch>
        </p:blipFill>
        <p:spPr>
          <a:xfrm>
            <a:off x="-163586" y="-1560139"/>
            <a:ext cx="6616700" cy="4400550"/>
          </a:xfrm>
          <a:prstGeom prst="rect">
            <a:avLst/>
          </a:prstGeom>
        </p:spPr>
      </p:pic>
      <p:sp>
        <p:nvSpPr>
          <p:cNvPr id="2" name="Title 1">
            <a:extLst>
              <a:ext uri="{FF2B5EF4-FFF2-40B4-BE49-F238E27FC236}">
                <a16:creationId xmlns:a16="http://schemas.microsoft.com/office/drawing/2014/main" id="{E7CF65AF-3D70-E9EE-1CF7-4C234D33D897}"/>
              </a:ext>
            </a:extLst>
          </p:cNvPr>
          <p:cNvSpPr>
            <a:spLocks noGrp="1"/>
          </p:cNvSpPr>
          <p:nvPr>
            <p:ph type="title"/>
          </p:nvPr>
        </p:nvSpPr>
        <p:spPr>
          <a:xfrm>
            <a:off x="773545" y="5514108"/>
            <a:ext cx="8074891" cy="813233"/>
          </a:xfrm>
          <a:prstGeom prst="rect">
            <a:avLst/>
          </a:prstGeom>
          <a:solidFill>
            <a:schemeClr val="bg1">
              <a:lumMod val="50000"/>
            </a:schemeClr>
          </a:solidFill>
        </p:spPr>
        <p:txBody>
          <a:bodyPr/>
          <a:lstStyle>
            <a:lvl1pPr>
              <a:defRPr sz="54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711197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14DEE4-20D4-6579-7DE0-7698E5968F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2"/>
          <a:srcRect b="15615"/>
          <a:stretch/>
        </p:blipFill>
        <p:spPr>
          <a:xfrm>
            <a:off x="-1489" y="12700"/>
            <a:ext cx="12193489" cy="6858000"/>
          </a:xfrm>
          <a:prstGeom prst="rect">
            <a:avLst/>
          </a:prstGeom>
        </p:spPr>
      </p:pic>
      <p:pic>
        <p:nvPicPr>
          <p:cNvPr id="8" name="Picture 5">
            <a:extLst>
              <a:ext uri="{FF2B5EF4-FFF2-40B4-BE49-F238E27FC236}">
                <a16:creationId xmlns:a16="http://schemas.microsoft.com/office/drawing/2014/main" id="{0DEED583-C6D2-E0AD-C6C4-B2D2805E679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stretch>
            <a:fillRect/>
          </a:stretch>
        </p:blipFill>
        <p:spPr>
          <a:xfrm>
            <a:off x="-163586" y="-1560139"/>
            <a:ext cx="6616700" cy="4400550"/>
          </a:xfrm>
          <a:prstGeom prst="rect">
            <a:avLst/>
          </a:prstGeom>
        </p:spPr>
      </p:pic>
      <p:sp>
        <p:nvSpPr>
          <p:cNvPr id="2" name="Title 1">
            <a:extLst>
              <a:ext uri="{FF2B5EF4-FFF2-40B4-BE49-F238E27FC236}">
                <a16:creationId xmlns:a16="http://schemas.microsoft.com/office/drawing/2014/main" id="{E7CF65AF-3D70-E9EE-1CF7-4C234D33D897}"/>
              </a:ext>
            </a:extLst>
          </p:cNvPr>
          <p:cNvSpPr>
            <a:spLocks noGrp="1"/>
          </p:cNvSpPr>
          <p:nvPr>
            <p:ph type="title"/>
          </p:nvPr>
        </p:nvSpPr>
        <p:spPr>
          <a:xfrm>
            <a:off x="773545" y="5514108"/>
            <a:ext cx="8074891" cy="813233"/>
          </a:xfrm>
          <a:prstGeom prst="rect">
            <a:avLst/>
          </a:prstGeom>
          <a:solidFill>
            <a:schemeClr val="bg1">
              <a:lumMod val="50000"/>
            </a:schemeClr>
          </a:solidFill>
        </p:spPr>
        <p:txBody>
          <a:bodyPr/>
          <a:lstStyle>
            <a:lvl1pPr>
              <a:defRPr sz="5400" b="1">
                <a:solidFill>
                  <a:schemeClr val="bg1"/>
                </a:solidFill>
              </a:defRPr>
            </a:lvl1pPr>
          </a:lstStyle>
          <a:p>
            <a:r>
              <a:rPr lang="en-US"/>
              <a:t>Click to edit Master title style</a:t>
            </a:r>
          </a:p>
        </p:txBody>
      </p:sp>
    </p:spTree>
    <p:extLst>
      <p:ext uri="{BB962C8B-B14F-4D97-AF65-F5344CB8AC3E}">
        <p14:creationId xmlns:p14="http://schemas.microsoft.com/office/powerpoint/2010/main" val="3348271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48315C-1560-9539-3D80-AC11108F9B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2"/>
          <a:srcRect b="15605"/>
          <a:stretch/>
        </p:blipFill>
        <p:spPr>
          <a:xfrm>
            <a:off x="0" y="0"/>
            <a:ext cx="12192000" cy="6858000"/>
          </a:xfrm>
          <a:prstGeom prst="rect">
            <a:avLst/>
          </a:prstGeom>
        </p:spPr>
      </p:pic>
      <p:pic>
        <p:nvPicPr>
          <p:cNvPr id="8" name="Picture 5">
            <a:extLst>
              <a:ext uri="{FF2B5EF4-FFF2-40B4-BE49-F238E27FC236}">
                <a16:creationId xmlns:a16="http://schemas.microsoft.com/office/drawing/2014/main" id="{0DEED583-C6D2-E0AD-C6C4-B2D2805E679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stretch>
            <a:fillRect/>
          </a:stretch>
        </p:blipFill>
        <p:spPr>
          <a:xfrm>
            <a:off x="-163586" y="-1560139"/>
            <a:ext cx="6616700" cy="4400550"/>
          </a:xfrm>
          <a:prstGeom prst="rect">
            <a:avLst/>
          </a:prstGeom>
        </p:spPr>
      </p:pic>
      <p:sp>
        <p:nvSpPr>
          <p:cNvPr id="2" name="Title 1">
            <a:extLst>
              <a:ext uri="{FF2B5EF4-FFF2-40B4-BE49-F238E27FC236}">
                <a16:creationId xmlns:a16="http://schemas.microsoft.com/office/drawing/2014/main" id="{E7CF65AF-3D70-E9EE-1CF7-4C234D33D897}"/>
              </a:ext>
            </a:extLst>
          </p:cNvPr>
          <p:cNvSpPr>
            <a:spLocks noGrp="1"/>
          </p:cNvSpPr>
          <p:nvPr>
            <p:ph type="title"/>
          </p:nvPr>
        </p:nvSpPr>
        <p:spPr>
          <a:xfrm>
            <a:off x="773545" y="5514108"/>
            <a:ext cx="8074891" cy="813233"/>
          </a:xfrm>
          <a:prstGeom prst="rect">
            <a:avLst/>
          </a:prstGeom>
          <a:solidFill>
            <a:schemeClr val="bg1">
              <a:lumMod val="50000"/>
            </a:schemeClr>
          </a:solidFill>
        </p:spPr>
        <p:txBody>
          <a:bodyPr/>
          <a:lstStyle>
            <a:lvl1pPr>
              <a:defRPr sz="5400" b="1">
                <a:solidFill>
                  <a:schemeClr val="bg1"/>
                </a:solidFill>
              </a:defRPr>
            </a:lvl1pPr>
          </a:lstStyle>
          <a:p>
            <a:r>
              <a:rPr lang="en-US"/>
              <a:t>Click to edit Master title style</a:t>
            </a:r>
          </a:p>
        </p:txBody>
      </p:sp>
    </p:spTree>
    <p:extLst>
      <p:ext uri="{BB962C8B-B14F-4D97-AF65-F5344CB8AC3E}">
        <p14:creationId xmlns:p14="http://schemas.microsoft.com/office/powerpoint/2010/main" val="557180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34689B-65E2-D045-9D8A-ACC9462B9AA0}"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F5B3A-E700-3747-BA4F-2E86155BBBC8}"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155CAC-3784-AACC-780D-1017CC896D2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2"/>
          <a:stretch>
            <a:fillRect/>
          </a:stretch>
        </p:blipFill>
        <p:spPr>
          <a:xfrm>
            <a:off x="9027319" y="5791200"/>
            <a:ext cx="2750218" cy="669925"/>
          </a:xfrm>
          <a:prstGeom prst="rect">
            <a:avLst/>
          </a:prstGeom>
          <a:effectLst>
            <a:glow rad="163051">
              <a:schemeClr val="bg1">
                <a:lumMod val="95000"/>
                <a:alpha val="84000"/>
              </a:schemeClr>
            </a:glow>
          </a:effectLst>
        </p:spPr>
      </p:pic>
      <p:pic>
        <p:nvPicPr>
          <p:cNvPr id="8" name="Picture 7">
            <a:extLst>
              <a:ext uri="{FF2B5EF4-FFF2-40B4-BE49-F238E27FC236}">
                <a16:creationId xmlns:a16="http://schemas.microsoft.com/office/drawing/2014/main" id="{14F9338C-0DF8-32B6-9397-47F6FFB2CA9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stretch>
            <a:fillRect/>
          </a:stretch>
        </p:blipFill>
        <p:spPr>
          <a:xfrm>
            <a:off x="983059" y="3952875"/>
            <a:ext cx="6527007" cy="4351338"/>
          </a:xfrm>
          <a:prstGeom prst="rect">
            <a:avLst/>
          </a:prstGeom>
        </p:spPr>
      </p:pic>
      <p:sp>
        <p:nvSpPr>
          <p:cNvPr id="3" name="Content Placeholder 2">
            <a:extLst>
              <a:ext uri="{FF2B5EF4-FFF2-40B4-BE49-F238E27FC236}">
                <a16:creationId xmlns:a16="http://schemas.microsoft.com/office/drawing/2014/main" id="{D2FD77B5-B65C-CCC4-287D-8D2824598150}"/>
              </a:ext>
            </a:extLst>
          </p:cNvPr>
          <p:cNvSpPr>
            <a:spLocks noGrp="1"/>
          </p:cNvSpPr>
          <p:nvPr>
            <p:ph sz="half" idx="1"/>
          </p:nvPr>
        </p:nvSpPr>
        <p:spPr>
          <a:xfrm>
            <a:off x="838200" y="1366983"/>
            <a:ext cx="5181600" cy="42302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B07840-3157-84A2-41A1-5186DB016802}"/>
              </a:ext>
            </a:extLst>
          </p:cNvPr>
          <p:cNvSpPr>
            <a:spLocks noGrp="1"/>
          </p:cNvSpPr>
          <p:nvPr>
            <p:ph sz="half" idx="2"/>
          </p:nvPr>
        </p:nvSpPr>
        <p:spPr>
          <a:xfrm>
            <a:off x="6172200" y="1366983"/>
            <a:ext cx="5181600" cy="42302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95F15AB1-F7B2-B8EF-D041-BEBDCF21A0E3}"/>
              </a:ext>
            </a:extLst>
          </p:cNvPr>
          <p:cNvSpPr>
            <a:spLocks noGrp="1"/>
          </p:cNvSpPr>
          <p:nvPr>
            <p:ph type="title"/>
          </p:nvPr>
        </p:nvSpPr>
        <p:spPr>
          <a:xfrm>
            <a:off x="838200" y="365125"/>
            <a:ext cx="10515600" cy="7524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58173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D7FED68-F920-03B9-6D46-52799DA3EB6A}"/>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2"/>
          <a:stretch>
            <a:fillRect/>
          </a:stretch>
        </p:blipFill>
        <p:spPr>
          <a:xfrm>
            <a:off x="9027319" y="5791200"/>
            <a:ext cx="2750218" cy="669925"/>
          </a:xfrm>
          <a:prstGeom prst="rect">
            <a:avLst/>
          </a:prstGeom>
          <a:effectLst>
            <a:glow rad="163051">
              <a:schemeClr val="bg1">
                <a:lumMod val="95000"/>
                <a:alpha val="84000"/>
              </a:schemeClr>
            </a:glow>
          </a:effectLst>
        </p:spPr>
      </p:pic>
      <p:pic>
        <p:nvPicPr>
          <p:cNvPr id="10" name="Picture 7">
            <a:extLst>
              <a:ext uri="{FF2B5EF4-FFF2-40B4-BE49-F238E27FC236}">
                <a16:creationId xmlns:a16="http://schemas.microsoft.com/office/drawing/2014/main" id="{B7048DC0-0CA9-2426-B742-DE268038A88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stretch>
            <a:fillRect/>
          </a:stretch>
        </p:blipFill>
        <p:spPr>
          <a:xfrm>
            <a:off x="983059" y="3952875"/>
            <a:ext cx="6527007" cy="4351338"/>
          </a:xfrm>
          <a:prstGeom prst="rect">
            <a:avLst/>
          </a:prstGeom>
        </p:spPr>
      </p:pic>
      <p:sp>
        <p:nvSpPr>
          <p:cNvPr id="3" name="Text Placeholder 2">
            <a:extLst>
              <a:ext uri="{FF2B5EF4-FFF2-40B4-BE49-F238E27FC236}">
                <a16:creationId xmlns:a16="http://schemas.microsoft.com/office/drawing/2014/main" id="{12410D85-BC16-A141-12F9-CB78689685CC}"/>
              </a:ext>
            </a:extLst>
          </p:cNvPr>
          <p:cNvSpPr>
            <a:spLocks noGrp="1"/>
          </p:cNvSpPr>
          <p:nvPr>
            <p:ph type="body" idx="1"/>
          </p:nvPr>
        </p:nvSpPr>
        <p:spPr>
          <a:xfrm>
            <a:off x="839788" y="1366983"/>
            <a:ext cx="5157787" cy="5172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6DC412-9C7B-2CB6-E7E0-85694751B8BE}"/>
              </a:ext>
            </a:extLst>
          </p:cNvPr>
          <p:cNvSpPr>
            <a:spLocks noGrp="1"/>
          </p:cNvSpPr>
          <p:nvPr>
            <p:ph sz="half" idx="2"/>
          </p:nvPr>
        </p:nvSpPr>
        <p:spPr>
          <a:xfrm>
            <a:off x="839788" y="1884218"/>
            <a:ext cx="5157787" cy="368406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508D64-63C5-2B83-4CE5-2D3B598766B5}"/>
              </a:ext>
            </a:extLst>
          </p:cNvPr>
          <p:cNvSpPr>
            <a:spLocks noGrp="1"/>
          </p:cNvSpPr>
          <p:nvPr>
            <p:ph type="body" sz="quarter" idx="3"/>
          </p:nvPr>
        </p:nvSpPr>
        <p:spPr>
          <a:xfrm>
            <a:off x="6169024" y="1366983"/>
            <a:ext cx="5183188" cy="5172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4F2B52-89F1-0169-F4F9-8DB60FB30C97}"/>
              </a:ext>
            </a:extLst>
          </p:cNvPr>
          <p:cNvSpPr>
            <a:spLocks noGrp="1"/>
          </p:cNvSpPr>
          <p:nvPr>
            <p:ph sz="quarter" idx="4"/>
          </p:nvPr>
        </p:nvSpPr>
        <p:spPr>
          <a:xfrm>
            <a:off x="6172200" y="1884218"/>
            <a:ext cx="5183188" cy="368406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7C1BA75C-A7B8-E09A-3DF5-0877D3888B00}"/>
              </a:ext>
            </a:extLst>
          </p:cNvPr>
          <p:cNvSpPr>
            <a:spLocks noGrp="1"/>
          </p:cNvSpPr>
          <p:nvPr>
            <p:ph type="title"/>
          </p:nvPr>
        </p:nvSpPr>
        <p:spPr>
          <a:xfrm>
            <a:off x="838200" y="365125"/>
            <a:ext cx="10515600" cy="7524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48020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8F5A1239-CE4F-8320-F51C-1D40BA05254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2"/>
          <a:stretch>
            <a:fillRect/>
          </a:stretch>
        </p:blipFill>
        <p:spPr>
          <a:xfrm>
            <a:off x="983059" y="3952875"/>
            <a:ext cx="6527007" cy="4351338"/>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08489796-D488-A483-4B7B-A898495D9A1C}"/>
              </a:ext>
            </a:extLst>
          </p:cNvPr>
          <p:cNvPicPr>
            <a:picLocks noGrp="1" noRot="1" noMove="1" noResize="1" noEditPoints="1" noAdjustHandles="1" noChangeArrowheads="1" noChangeShapeType="1" noCrop="1"/>
          </p:cNvPicPr>
          <p:nvPr/>
        </p:nvPicPr>
        <p:blipFill>
          <a:blip r:embed="rId3"/>
          <a:stretch>
            <a:fillRect/>
          </a:stretch>
        </p:blipFill>
        <p:spPr>
          <a:xfrm>
            <a:off x="9027319" y="5791200"/>
            <a:ext cx="2750218" cy="669925"/>
          </a:xfrm>
          <a:prstGeom prst="rect">
            <a:avLst/>
          </a:prstGeom>
          <a:effectLst>
            <a:glow rad="163051">
              <a:schemeClr val="bg1">
                <a:lumMod val="95000"/>
                <a:alpha val="84000"/>
              </a:schemeClr>
            </a:glow>
          </a:effectLst>
        </p:spPr>
      </p:pic>
      <p:sp>
        <p:nvSpPr>
          <p:cNvPr id="5" name="Title 1">
            <a:extLst>
              <a:ext uri="{FF2B5EF4-FFF2-40B4-BE49-F238E27FC236}">
                <a16:creationId xmlns:a16="http://schemas.microsoft.com/office/drawing/2014/main" id="{62EDA9AE-1B5E-F96B-EB2B-890537027D1E}"/>
              </a:ext>
            </a:extLst>
          </p:cNvPr>
          <p:cNvSpPr>
            <a:spLocks noGrp="1"/>
          </p:cNvSpPr>
          <p:nvPr>
            <p:ph type="title"/>
          </p:nvPr>
        </p:nvSpPr>
        <p:spPr>
          <a:xfrm>
            <a:off x="838200" y="365125"/>
            <a:ext cx="10515600" cy="7524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37000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A83636B2-30E7-F9D0-D720-A898BD54050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2"/>
          <a:stretch>
            <a:fillRect/>
          </a:stretch>
        </p:blipFill>
        <p:spPr>
          <a:xfrm>
            <a:off x="5899150" y="2006600"/>
            <a:ext cx="2743200" cy="1828800"/>
          </a:xfrm>
          <a:prstGeom prst="rect">
            <a:avLst/>
          </a:prstGeom>
        </p:spPr>
      </p:pic>
      <p:sp>
        <p:nvSpPr>
          <p:cNvPr id="5" name="Oval 4">
            <a:extLst>
              <a:ext uri="{FF2B5EF4-FFF2-40B4-BE49-F238E27FC236}">
                <a16:creationId xmlns:a16="http://schemas.microsoft.com/office/drawing/2014/main" id="{DEAF2C22-970E-0E7B-1D26-563E120B9C0A}"/>
              </a:ext>
            </a:extLst>
          </p:cNvPr>
          <p:cNvSpPr/>
          <p:nvPr/>
        </p:nvSpPr>
        <p:spPr>
          <a:xfrm>
            <a:off x="-1743075" y="-1014413"/>
            <a:ext cx="6974578" cy="6500757"/>
          </a:xfrm>
          <a:prstGeom prst="ellipse">
            <a:avLst/>
          </a:prstGeom>
          <a:solidFill>
            <a:srgbClr val="D9203F"/>
          </a:solidFill>
          <a:ln>
            <a:solidFill>
              <a:srgbClr val="D92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A person smiling for the camera&#10;&#10;Description automatically generated with low confidence">
            <a:extLst>
              <a:ext uri="{FF2B5EF4-FFF2-40B4-BE49-F238E27FC236}">
                <a16:creationId xmlns:a16="http://schemas.microsoft.com/office/drawing/2014/main" id="{1FAB70EA-A204-ECD7-CD58-6E83446B9E76}"/>
              </a:ext>
            </a:extLst>
          </p:cNvPr>
          <p:cNvPicPr>
            <a:picLocks noChangeAspect="1"/>
          </p:cNvPicPr>
          <p:nvPr/>
        </p:nvPicPr>
        <p:blipFill rotWithShape="1">
          <a:blip r:embed="rId3"/>
          <a:srcRect l="1895" t="1645" r="5301" b="27930"/>
          <a:stretch/>
        </p:blipFill>
        <p:spPr>
          <a:xfrm>
            <a:off x="-671513" y="0"/>
            <a:ext cx="5460103" cy="5171833"/>
          </a:xfrm>
          <a:prstGeom prst="ellipse">
            <a:avLst/>
          </a:prstGeom>
          <a:effectLst>
            <a:outerShdw blurRad="50800" dist="38100" dir="13500000" algn="br" rotWithShape="0">
              <a:prstClr val="black">
                <a:alpha val="40000"/>
              </a:prstClr>
            </a:outerShdw>
          </a:effectLst>
        </p:spPr>
      </p:pic>
      <p:sp>
        <p:nvSpPr>
          <p:cNvPr id="7" name="Title 1">
            <a:extLst>
              <a:ext uri="{FF2B5EF4-FFF2-40B4-BE49-F238E27FC236}">
                <a16:creationId xmlns:a16="http://schemas.microsoft.com/office/drawing/2014/main" id="{8A417B10-E51F-CD3A-CC1F-0AF32C5F4CE9}"/>
              </a:ext>
            </a:extLst>
          </p:cNvPr>
          <p:cNvSpPr>
            <a:spLocks noGrp="1"/>
          </p:cNvSpPr>
          <p:nvPr>
            <p:ph type="title"/>
          </p:nvPr>
        </p:nvSpPr>
        <p:spPr>
          <a:xfrm>
            <a:off x="5819513" y="2066093"/>
            <a:ext cx="5480833" cy="667871"/>
          </a:xfrm>
          <a:prstGeom prst="rect">
            <a:avLst/>
          </a:prstGeom>
        </p:spPr>
        <p:txBody>
          <a:bodyPr/>
          <a:lstStyle>
            <a:lvl1pPr>
              <a:defRPr/>
            </a:lvl1pPr>
          </a:lstStyle>
          <a:p>
            <a:r>
              <a:rPr lang="en-US"/>
              <a:t>Click to edit Master title style</a:t>
            </a:r>
          </a:p>
        </p:txBody>
      </p:sp>
      <p:sp>
        <p:nvSpPr>
          <p:cNvPr id="8" name="Title 1">
            <a:extLst>
              <a:ext uri="{FF2B5EF4-FFF2-40B4-BE49-F238E27FC236}">
                <a16:creationId xmlns:a16="http://schemas.microsoft.com/office/drawing/2014/main" id="{56A563DC-EE1D-8F5F-9D59-9675AF6FB15D}"/>
              </a:ext>
            </a:extLst>
          </p:cNvPr>
          <p:cNvSpPr txBox="1">
            <a:spLocks/>
          </p:cNvSpPr>
          <p:nvPr/>
        </p:nvSpPr>
        <p:spPr>
          <a:xfrm>
            <a:off x="5819513" y="3265865"/>
            <a:ext cx="5908199"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t>Role</a:t>
            </a:r>
          </a:p>
          <a:p>
            <a:r>
              <a:rPr lang="en-US" sz="3200"/>
              <a:t>Email</a:t>
            </a:r>
          </a:p>
          <a:p>
            <a:r>
              <a:rPr lang="en-US" sz="3200"/>
              <a:t>LinkedIn or any socials if applicable</a:t>
            </a:r>
          </a:p>
        </p:txBody>
      </p:sp>
      <p:pic>
        <p:nvPicPr>
          <p:cNvPr id="9" name="Picture 8">
            <a:extLst>
              <a:ext uri="{FF2B5EF4-FFF2-40B4-BE49-F238E27FC236}">
                <a16:creationId xmlns:a16="http://schemas.microsoft.com/office/drawing/2014/main" id="{6A59A76C-28E1-E851-C3D3-EDBD5B1E8DA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stretch>
            <a:fillRect/>
          </a:stretch>
        </p:blipFill>
        <p:spPr>
          <a:xfrm>
            <a:off x="9027319" y="5791200"/>
            <a:ext cx="2750218" cy="669925"/>
          </a:xfrm>
          <a:prstGeom prst="rect">
            <a:avLst/>
          </a:prstGeom>
          <a:effectLst>
            <a:glow rad="163051">
              <a:schemeClr val="bg1">
                <a:lumMod val="95000"/>
                <a:alpha val="84000"/>
              </a:schemeClr>
            </a:glow>
          </a:effectLst>
        </p:spPr>
      </p:pic>
    </p:spTree>
    <p:extLst>
      <p:ext uri="{BB962C8B-B14F-4D97-AF65-F5344CB8AC3E}">
        <p14:creationId xmlns:p14="http://schemas.microsoft.com/office/powerpoint/2010/main" val="7734029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043D-CA1B-A260-C09E-23C5290FF7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9654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34689B-65E2-D045-9D8A-ACC9462B9AA0}" type="datetimeFigureOut">
              <a:rPr lang="en-US" smtClean="0"/>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BF5B3A-E700-3747-BA4F-2E86155BBBC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34689B-65E2-D045-9D8A-ACC9462B9AA0}" type="datetimeFigureOut">
              <a:rPr lang="en-US" smtClean="0"/>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BF5B3A-E700-3747-BA4F-2E86155BBBC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34689B-65E2-D045-9D8A-ACC9462B9AA0}" type="datetimeFigureOut">
              <a:rPr lang="en-US" smtClean="0"/>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BF5B3A-E700-3747-BA4F-2E86155BBBC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834689B-65E2-D045-9D8A-ACC9462B9AA0}"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F5B3A-E700-3747-BA4F-2E86155BBBC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834689B-65E2-D045-9D8A-ACC9462B9AA0}"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F5B3A-E700-3747-BA4F-2E86155BBBC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pn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74000">
              <a:schemeClr val="tx2">
                <a:lumMod val="90000"/>
              </a:schemeClr>
            </a:gs>
            <a:gs pos="83000">
              <a:schemeClr val="tx2">
                <a:lumMod val="90000"/>
              </a:schemeClr>
            </a:gs>
            <a:gs pos="100000">
              <a:schemeClr val="tx1"/>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834689B-65E2-D045-9D8A-ACC9462B9AA0}" type="datetimeFigureOut">
              <a:rPr lang="en-US" smtClean="0"/>
              <a:t>7/18/2023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BF5B3A-E700-3747-BA4F-2E86155BBBC8}" type="slidenum">
              <a:rPr lang="en-US" smtClean="0"/>
              <a:t>‹#›</a:t>
            </a:fld>
            <a:endParaRPr lang="en-US"/>
          </a:p>
        </p:txBody>
      </p:sp>
    </p:spTree>
    <p:extLst>
      <p:ext uri="{BB962C8B-B14F-4D97-AF65-F5344CB8AC3E}">
        <p14:creationId xmlns:p14="http://schemas.microsoft.com/office/powerpoint/2010/main" val="1035159609"/>
      </p:ext>
    </p:extLst>
  </p:cSld>
  <p:clrMap bg1="dk1" tx1="lt1" bg2="dk2" tx2="lt2" accent1="accent1" accent2="accent2" accent3="accent3" accent4="accent4" accent5="accent5" accent6="accent6" hlink="hlink" folHlink="folHlink"/>
  <p:sldLayoutIdLst>
    <p:sldLayoutId id="2147483780" r:id="rId1"/>
    <p:sldLayoutId id="2147483781"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alpha val="0"/>
                <a:lumMod val="19000"/>
                <a:lumOff val="81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739928-4491-AD48-0A48-94C5CEFD4D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765AED-08A0-ABAD-8348-9ED248D9F1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467C9-2C98-D431-530D-5DB22D7D3C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D9729-6116-7947-B6CA-B1CD063679E8}" type="datetimeFigureOut">
              <a:rPr lang="en-US" smtClean="0"/>
              <a:t>7/18/2023</a:t>
            </a:fld>
            <a:endParaRPr lang="en-US"/>
          </a:p>
        </p:txBody>
      </p:sp>
      <p:sp>
        <p:nvSpPr>
          <p:cNvPr id="5" name="Footer Placeholder 4">
            <a:extLst>
              <a:ext uri="{FF2B5EF4-FFF2-40B4-BE49-F238E27FC236}">
                <a16:creationId xmlns:a16="http://schemas.microsoft.com/office/drawing/2014/main" id="{EE22F27D-66C6-22F2-DF98-BFA8506B87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4D0A65-C680-27F3-A217-AE8958DEF1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DA14D-8D2F-1847-8176-7E4645E71F0A}" type="slidenum">
              <a:rPr lang="en-US" smtClean="0"/>
              <a:t>‹#›</a:t>
            </a:fld>
            <a:endParaRPr lang="en-US"/>
          </a:p>
        </p:txBody>
      </p:sp>
    </p:spTree>
    <p:extLst>
      <p:ext uri="{BB962C8B-B14F-4D97-AF65-F5344CB8AC3E}">
        <p14:creationId xmlns:p14="http://schemas.microsoft.com/office/powerpoint/2010/main" val="942145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C19AC0-026E-35C4-AFE6-55B4BFF60A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4A20A8-4C6F-898B-D263-786E8C3C73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11189-62FA-0399-8BA7-1C781B180F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34689B-65E2-D045-9D8A-ACC9462B9AA0}" type="datetimeFigureOut">
              <a:rPr lang="en-US" smtClean="0"/>
              <a:t>7/18/2023</a:t>
            </a:fld>
            <a:endParaRPr lang="en-US"/>
          </a:p>
        </p:txBody>
      </p:sp>
      <p:sp>
        <p:nvSpPr>
          <p:cNvPr id="5" name="Footer Placeholder 4">
            <a:extLst>
              <a:ext uri="{FF2B5EF4-FFF2-40B4-BE49-F238E27FC236}">
                <a16:creationId xmlns:a16="http://schemas.microsoft.com/office/drawing/2014/main" id="{3C132FF4-756C-D2E7-3EAB-FF2EDE1D39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F52EB7-8950-29C9-3144-4777E91642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F5B3A-E700-3747-BA4F-2E86155BBBC8}" type="slidenum">
              <a:rPr lang="en-US" smtClean="0"/>
              <a:t>‹#›</a:t>
            </a:fld>
            <a:endParaRPr lang="en-US"/>
          </a:p>
        </p:txBody>
      </p:sp>
      <p:pic>
        <p:nvPicPr>
          <p:cNvPr id="7" name="Picture 6">
            <a:extLst>
              <a:ext uri="{FF2B5EF4-FFF2-40B4-BE49-F238E27FC236}">
                <a16:creationId xmlns:a16="http://schemas.microsoft.com/office/drawing/2014/main" id="{E6840947-81A6-0D3E-19EB-9C20167B2EF8}"/>
              </a:ext>
              <a:ext uri="{C183D7F6-B498-43B3-948B-1728B52AA6E4}">
                <adec:decorative xmlns:adec="http://schemas.microsoft.com/office/drawing/2017/decorative" val="1"/>
              </a:ext>
            </a:extLst>
          </p:cNvPr>
          <p:cNvPicPr/>
          <p:nvPr/>
        </p:nvPicPr>
        <p:blipFill>
          <a:blip r:embed="rId24"/>
          <a:stretch>
            <a:fillRect/>
          </a:stretch>
        </p:blipFill>
        <p:spPr>
          <a:xfrm>
            <a:off x="9027319" y="5791200"/>
            <a:ext cx="2750218" cy="669925"/>
          </a:xfrm>
          <a:prstGeom prst="rect">
            <a:avLst/>
          </a:prstGeom>
          <a:effectLst>
            <a:glow rad="163051">
              <a:schemeClr val="bg1">
                <a:lumMod val="95000"/>
                <a:alpha val="84000"/>
              </a:schemeClr>
            </a:glow>
          </a:effectLst>
        </p:spPr>
      </p:pic>
    </p:spTree>
    <p:extLst>
      <p:ext uri="{BB962C8B-B14F-4D97-AF65-F5344CB8AC3E}">
        <p14:creationId xmlns:p14="http://schemas.microsoft.com/office/powerpoint/2010/main" val="248952238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6A_16E7B9A0.xml"/><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35_847B6792.xml"/><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36_D095EB.xml"/><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4B_3B42C70B.xml"/><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3B_357ABCB2.xml"/><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42_C03E5D75.xml"/><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3F_A8CD25DA.xml"/><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3D_D3C14FCA.xml"/><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microsoft.com/office/2018/10/relationships/comments" Target="../comments/modernComment_15E_460C3FD6.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6.xml"/><Relationship Id="rId1" Type="http://schemas.openxmlformats.org/officeDocument/2006/relationships/video" Target="https://player.vimeo.com/video/646895928?h=ec0f5094b4&amp;app_id=122963" TargetMode="External"/><Relationship Id="rId5" Type="http://schemas.openxmlformats.org/officeDocument/2006/relationships/image" Target="../media/image27.jpeg"/><Relationship Id="rId4" Type="http://schemas.microsoft.com/office/2018/10/relationships/comments" Target="../comments/modernComment_15A_8F5932B4.xml"/></Relationships>
</file>

<file path=ppt/slides/_rels/slide39.xml.rels><?xml version="1.0" encoding="UTF-8" standalone="yes"?>
<Relationships xmlns="http://schemas.openxmlformats.org/package/2006/relationships"><Relationship Id="rId3" Type="http://schemas.openxmlformats.org/officeDocument/2006/relationships/hyperlink" Target="https://teammates.org/resources/mentor-resources/" TargetMode="External"/><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hyperlink" Target="https://www.mentoring.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152_4537EEB6.xml"/><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CC67-3B7D-7ED5-F1D6-5D3B0F60CD46}"/>
              </a:ext>
            </a:extLst>
          </p:cNvPr>
          <p:cNvSpPr>
            <a:spLocks noGrp="1"/>
          </p:cNvSpPr>
          <p:nvPr>
            <p:ph type="title"/>
          </p:nvPr>
        </p:nvSpPr>
        <p:spPr/>
        <p:txBody>
          <a:bodyPr/>
          <a:lstStyle/>
          <a:p>
            <a:r>
              <a:rPr lang="en-US">
                <a:latin typeface="Sen ExtraBold" pitchFamily="2" charset="0"/>
              </a:rPr>
              <a:t>New Mentor Training</a:t>
            </a:r>
          </a:p>
        </p:txBody>
      </p:sp>
    </p:spTree>
    <p:extLst>
      <p:ext uri="{BB962C8B-B14F-4D97-AF65-F5344CB8AC3E}">
        <p14:creationId xmlns:p14="http://schemas.microsoft.com/office/powerpoint/2010/main" val="271015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9CC95-F9C5-E5C6-D441-B43652C6804D}"/>
              </a:ext>
            </a:extLst>
          </p:cNvPr>
          <p:cNvSpPr>
            <a:spLocks noGrp="1"/>
          </p:cNvSpPr>
          <p:nvPr>
            <p:ph type="title"/>
          </p:nvPr>
        </p:nvSpPr>
        <p:spPr/>
        <p:txBody>
          <a:bodyPr>
            <a:normAutofit/>
          </a:bodyPr>
          <a:lstStyle/>
          <a:p>
            <a:r>
              <a:rPr lang="en-US" b="1" u="sng">
                <a:latin typeface="Sen" pitchFamily="2" charset="0"/>
              </a:rPr>
              <a:t>Who Will I Mentor?</a:t>
            </a:r>
          </a:p>
        </p:txBody>
      </p:sp>
      <p:sp>
        <p:nvSpPr>
          <p:cNvPr id="3" name="Content Placeholder 2">
            <a:extLst>
              <a:ext uri="{FF2B5EF4-FFF2-40B4-BE49-F238E27FC236}">
                <a16:creationId xmlns:a16="http://schemas.microsoft.com/office/drawing/2014/main" id="{3D0F03A1-0A8A-2D5A-0438-1CDAB3FA2F15}"/>
              </a:ext>
            </a:extLst>
          </p:cNvPr>
          <p:cNvSpPr>
            <a:spLocks noGrp="1"/>
          </p:cNvSpPr>
          <p:nvPr>
            <p:ph idx="1"/>
          </p:nvPr>
        </p:nvSpPr>
        <p:spPr/>
        <p:txBody>
          <a:bodyPr vert="horz" lIns="91440" tIns="45720" rIns="91440" bIns="45720" rtlCol="0">
            <a:normAutofit/>
          </a:bodyPr>
          <a:lstStyle/>
          <a:p>
            <a:pPr>
              <a:spcBef>
                <a:spcPts val="0"/>
              </a:spcBef>
              <a:spcAft>
                <a:spcPts val="600"/>
              </a:spcAft>
            </a:pPr>
            <a:r>
              <a:rPr lang="en-US" sz="2600" err="1">
                <a:latin typeface="Sen" pitchFamily="2" charset="0"/>
              </a:rPr>
              <a:t>TeamMates</a:t>
            </a:r>
            <a:r>
              <a:rPr lang="en-US" sz="2600">
                <a:latin typeface="Sen" pitchFamily="2" charset="0"/>
              </a:rPr>
              <a:t> students are called mentees </a:t>
            </a:r>
          </a:p>
          <a:p>
            <a:pPr lvl="1">
              <a:spcBef>
                <a:spcPts val="0"/>
              </a:spcBef>
              <a:spcAft>
                <a:spcPts val="600"/>
              </a:spcAft>
              <a:buFont typeface="Courier New" panose="02070309020205020404" pitchFamily="49" charset="0"/>
              <a:buChar char="o"/>
            </a:pPr>
            <a:r>
              <a:rPr lang="en-US" sz="2600">
                <a:latin typeface="Sen" pitchFamily="2" charset="0"/>
              </a:rPr>
              <a:t>Grades 3-12</a:t>
            </a:r>
          </a:p>
          <a:p>
            <a:pPr lvl="1">
              <a:spcBef>
                <a:spcPts val="0"/>
              </a:spcBef>
              <a:spcAft>
                <a:spcPts val="600"/>
              </a:spcAft>
              <a:buFont typeface="Courier New" panose="02070309020205020404" pitchFamily="49" charset="0"/>
              <a:buChar char="o"/>
            </a:pPr>
            <a:r>
              <a:rPr lang="en-US" sz="2600">
                <a:latin typeface="Sen" pitchFamily="2" charset="0"/>
              </a:rPr>
              <a:t>For ALL kids </a:t>
            </a:r>
          </a:p>
          <a:p>
            <a:pPr lvl="1">
              <a:spcBef>
                <a:spcPts val="0"/>
              </a:spcBef>
              <a:spcAft>
                <a:spcPts val="600"/>
              </a:spcAft>
              <a:buFont typeface="Courier New" panose="02070309020205020404" pitchFamily="49" charset="0"/>
              <a:buChar char="o"/>
            </a:pPr>
            <a:r>
              <a:rPr lang="en-US" sz="2600">
                <a:latin typeface="Sen" pitchFamily="2" charset="0"/>
              </a:rPr>
              <a:t>Parent permission to participate </a:t>
            </a:r>
          </a:p>
          <a:p>
            <a:pPr lvl="1">
              <a:spcBef>
                <a:spcPts val="0"/>
              </a:spcBef>
              <a:spcAft>
                <a:spcPts val="600"/>
              </a:spcAft>
              <a:buFont typeface="Courier New" panose="02070309020205020404" pitchFamily="49" charset="0"/>
              <a:buChar char="o"/>
            </a:pPr>
            <a:r>
              <a:rPr lang="en-US" sz="2600">
                <a:latin typeface="Sen" pitchFamily="2" charset="0"/>
              </a:rPr>
              <a:t>Student interest in mentoring </a:t>
            </a:r>
          </a:p>
          <a:p>
            <a:pPr lvl="1">
              <a:spcBef>
                <a:spcPts val="0"/>
              </a:spcBef>
              <a:spcAft>
                <a:spcPts val="600"/>
              </a:spcAft>
              <a:buFont typeface="Courier New" panose="02070309020205020404" pitchFamily="49" charset="0"/>
              <a:buChar char="o"/>
            </a:pPr>
            <a:r>
              <a:rPr lang="en-US" sz="2600">
                <a:latin typeface="Sen" pitchFamily="2" charset="0"/>
              </a:rPr>
              <a:t>Student trained about the program </a:t>
            </a:r>
          </a:p>
        </p:txBody>
      </p:sp>
      <p:pic>
        <p:nvPicPr>
          <p:cNvPr id="1026" name="Picture 2" descr="Mentor and mentee with their backs to the camera. Mentor has his arm around the mentee's shoulder">
            <a:extLst>
              <a:ext uri="{FF2B5EF4-FFF2-40B4-BE49-F238E27FC236}">
                <a16:creationId xmlns:a16="http://schemas.microsoft.com/office/drawing/2014/main" id="{C51ADE1E-890D-9C00-904C-FFBC1C5EE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0605" y="829380"/>
            <a:ext cx="3562038" cy="4749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622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56000">
              <a:srgbClr val="D9203F"/>
            </a:gs>
            <a:gs pos="100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55CF7C00-0CCA-C4EA-9B4B-A5939C356F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33579" y="-385905"/>
            <a:ext cx="1952160" cy="1952160"/>
          </a:xfrm>
          <a:prstGeom prst="rect">
            <a:avLst/>
          </a:prstGeom>
        </p:spPr>
      </p:pic>
      <p:sp>
        <p:nvSpPr>
          <p:cNvPr id="29" name="Freeform: Shape 28">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DB605294-1815-2FA0-1515-02F5BF3D73E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7049" y="3149771"/>
            <a:ext cx="2329136" cy="2329136"/>
          </a:xfrm>
          <a:prstGeom prst="rect">
            <a:avLst/>
          </a:prstGeom>
        </p:spPr>
      </p:pic>
      <p:sp>
        <p:nvSpPr>
          <p:cNvPr id="33" name="Freeform: Shape 32">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CE787F-C35D-1BC8-7AC2-B701698538EA}"/>
              </a:ext>
            </a:extLst>
          </p:cNvPr>
          <p:cNvSpPr>
            <a:spLocks noGrp="1"/>
          </p:cNvSpPr>
          <p:nvPr>
            <p:ph type="title"/>
          </p:nvPr>
        </p:nvSpPr>
        <p:spPr>
          <a:xfrm>
            <a:off x="5434949" y="1524691"/>
            <a:ext cx="3069787" cy="2435836"/>
          </a:xfrm>
        </p:spPr>
        <p:txBody>
          <a:bodyPr vert="horz" lIns="91440" tIns="45720" rIns="91440" bIns="45720" rtlCol="0" anchor="t">
            <a:noAutofit/>
          </a:bodyPr>
          <a:lstStyle/>
          <a:p>
            <a:pPr algn="ctr"/>
            <a:r>
              <a:rPr lang="en-US" sz="3200" b="1" kern="1200">
                <a:solidFill>
                  <a:sysClr val="windowText" lastClr="000000"/>
                </a:solidFill>
                <a:latin typeface="Sen" pitchFamily="2" charset="0"/>
              </a:rPr>
              <a:t>Stages of the Mentoring Relationship</a:t>
            </a:r>
          </a:p>
        </p:txBody>
      </p:sp>
      <p:sp>
        <p:nvSpPr>
          <p:cNvPr id="17" name="TextBox 16">
            <a:extLst>
              <a:ext uri="{FF2B5EF4-FFF2-40B4-BE49-F238E27FC236}">
                <a16:creationId xmlns:a16="http://schemas.microsoft.com/office/drawing/2014/main" id="{768B7E82-6966-D2FC-BFD3-2E04071EF0AA}"/>
              </a:ext>
            </a:extLst>
          </p:cNvPr>
          <p:cNvSpPr txBox="1"/>
          <p:nvPr/>
        </p:nvSpPr>
        <p:spPr>
          <a:xfrm>
            <a:off x="201477" y="5663925"/>
            <a:ext cx="2718592" cy="461665"/>
          </a:xfrm>
          <a:prstGeom prst="rect">
            <a:avLst/>
          </a:prstGeom>
          <a:noFill/>
        </p:spPr>
        <p:txBody>
          <a:bodyPr wrap="square" rtlCol="0">
            <a:spAutoFit/>
          </a:bodyPr>
          <a:lstStyle/>
          <a:p>
            <a:pPr algn="ctr"/>
            <a:r>
              <a:rPr lang="en-US" sz="2400">
                <a:solidFill>
                  <a:schemeClr val="bg1"/>
                </a:solidFill>
                <a:latin typeface="Sen" pitchFamily="2" charset="0"/>
              </a:rPr>
              <a:t>Honeymoon</a:t>
            </a:r>
          </a:p>
        </p:txBody>
      </p:sp>
      <p:sp>
        <p:nvSpPr>
          <p:cNvPr id="28" name="TextBox 27">
            <a:extLst>
              <a:ext uri="{FF2B5EF4-FFF2-40B4-BE49-F238E27FC236}">
                <a16:creationId xmlns:a16="http://schemas.microsoft.com/office/drawing/2014/main" id="{C0E8B7E3-DF1C-E626-CEC7-17C9F2693446}"/>
              </a:ext>
            </a:extLst>
          </p:cNvPr>
          <p:cNvSpPr txBox="1"/>
          <p:nvPr/>
        </p:nvSpPr>
        <p:spPr>
          <a:xfrm>
            <a:off x="1835001" y="1613867"/>
            <a:ext cx="2736776" cy="461665"/>
          </a:xfrm>
          <a:prstGeom prst="rect">
            <a:avLst/>
          </a:prstGeom>
          <a:noFill/>
        </p:spPr>
        <p:txBody>
          <a:bodyPr wrap="square" rtlCol="0">
            <a:spAutoFit/>
          </a:bodyPr>
          <a:lstStyle/>
          <a:p>
            <a:pPr algn="ctr"/>
            <a:r>
              <a:rPr lang="en-US" sz="2400">
                <a:solidFill>
                  <a:schemeClr val="bg1"/>
                </a:solidFill>
                <a:latin typeface="Sen" pitchFamily="2" charset="0"/>
              </a:rPr>
              <a:t>Growth Stage</a:t>
            </a:r>
          </a:p>
        </p:txBody>
      </p:sp>
      <p:sp>
        <p:nvSpPr>
          <p:cNvPr id="30" name="TextBox 29">
            <a:extLst>
              <a:ext uri="{FF2B5EF4-FFF2-40B4-BE49-F238E27FC236}">
                <a16:creationId xmlns:a16="http://schemas.microsoft.com/office/drawing/2014/main" id="{ADB10FB1-CB51-1C71-6AEA-B0CDE4A5AC31}"/>
              </a:ext>
            </a:extLst>
          </p:cNvPr>
          <p:cNvSpPr txBox="1"/>
          <p:nvPr/>
        </p:nvSpPr>
        <p:spPr>
          <a:xfrm>
            <a:off x="10098700" y="2133736"/>
            <a:ext cx="1564929" cy="461665"/>
          </a:xfrm>
          <a:prstGeom prst="rect">
            <a:avLst/>
          </a:prstGeom>
          <a:noFill/>
        </p:spPr>
        <p:txBody>
          <a:bodyPr wrap="square" rtlCol="0">
            <a:spAutoFit/>
          </a:bodyPr>
          <a:lstStyle/>
          <a:p>
            <a:pPr algn="ctr"/>
            <a:r>
              <a:rPr lang="en-US" sz="2400">
                <a:solidFill>
                  <a:schemeClr val="bg1"/>
                </a:solidFill>
                <a:latin typeface="Sen" pitchFamily="2" charset="0"/>
              </a:rPr>
              <a:t>Mature</a:t>
            </a:r>
          </a:p>
        </p:txBody>
      </p:sp>
      <p:sp>
        <p:nvSpPr>
          <p:cNvPr id="32" name="TextBox 31">
            <a:extLst>
              <a:ext uri="{FF2B5EF4-FFF2-40B4-BE49-F238E27FC236}">
                <a16:creationId xmlns:a16="http://schemas.microsoft.com/office/drawing/2014/main" id="{4C0C3ACA-8621-8491-3459-3BEFBE9E31AC}"/>
              </a:ext>
            </a:extLst>
          </p:cNvPr>
          <p:cNvSpPr txBox="1"/>
          <p:nvPr/>
        </p:nvSpPr>
        <p:spPr>
          <a:xfrm>
            <a:off x="9687421" y="6309793"/>
            <a:ext cx="2387486" cy="461665"/>
          </a:xfrm>
          <a:prstGeom prst="rect">
            <a:avLst/>
          </a:prstGeom>
          <a:noFill/>
        </p:spPr>
        <p:txBody>
          <a:bodyPr wrap="square" rtlCol="0">
            <a:spAutoFit/>
          </a:bodyPr>
          <a:lstStyle/>
          <a:p>
            <a:pPr algn="ctr"/>
            <a:r>
              <a:rPr lang="en-US" sz="2400">
                <a:solidFill>
                  <a:schemeClr val="bg1"/>
                </a:solidFill>
                <a:latin typeface="Sen" pitchFamily="2" charset="0"/>
              </a:rPr>
              <a:t>Match Closure</a:t>
            </a:r>
          </a:p>
        </p:txBody>
      </p:sp>
      <p:pic>
        <p:nvPicPr>
          <p:cNvPr id="19" name="Picture 18">
            <a:extLst>
              <a:ext uri="{FF2B5EF4-FFF2-40B4-BE49-F238E27FC236}">
                <a16:creationId xmlns:a16="http://schemas.microsoft.com/office/drawing/2014/main" id="{BC9F1B97-024C-565A-39CD-27378AC49C6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981193" y="4157309"/>
            <a:ext cx="2066497" cy="2066497"/>
          </a:xfrm>
          <a:prstGeom prst="rect">
            <a:avLst/>
          </a:prstGeom>
        </p:spPr>
      </p:pic>
      <p:pic>
        <p:nvPicPr>
          <p:cNvPr id="8" name="Picture 7">
            <a:extLst>
              <a:ext uri="{FF2B5EF4-FFF2-40B4-BE49-F238E27FC236}">
                <a16:creationId xmlns:a16="http://schemas.microsoft.com/office/drawing/2014/main" id="{3AF90E83-EC8E-0210-67A3-908E3A2BF11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03036" y="-341746"/>
            <a:ext cx="2556258" cy="2556258"/>
          </a:xfrm>
          <a:prstGeom prst="rect">
            <a:avLst/>
          </a:prstGeom>
        </p:spPr>
      </p:pic>
    </p:spTree>
    <p:extLst>
      <p:ext uri="{BB962C8B-B14F-4D97-AF65-F5344CB8AC3E}">
        <p14:creationId xmlns:p14="http://schemas.microsoft.com/office/powerpoint/2010/main" val="426087046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8DE3F-F8E6-55C9-3CA7-37BBA4237065}"/>
              </a:ext>
            </a:extLst>
          </p:cNvPr>
          <p:cNvSpPr>
            <a:spLocks noGrp="1"/>
          </p:cNvSpPr>
          <p:nvPr>
            <p:ph type="title"/>
          </p:nvPr>
        </p:nvSpPr>
        <p:spPr/>
        <p:txBody>
          <a:bodyPr/>
          <a:lstStyle/>
          <a:p>
            <a:r>
              <a:rPr lang="en-US" b="1" u="sng">
                <a:latin typeface="Sen" pitchFamily="2" charset="0"/>
                <a:cs typeface="Calibri"/>
              </a:rPr>
              <a:t>Mentor's Role</a:t>
            </a:r>
            <a:endParaRPr lang="en-US" b="1" u="sng">
              <a:latin typeface="Sen" pitchFamily="2" charset="0"/>
            </a:endParaRPr>
          </a:p>
        </p:txBody>
      </p:sp>
      <p:sp>
        <p:nvSpPr>
          <p:cNvPr id="3" name="Content Placeholder 2">
            <a:extLst>
              <a:ext uri="{FF2B5EF4-FFF2-40B4-BE49-F238E27FC236}">
                <a16:creationId xmlns:a16="http://schemas.microsoft.com/office/drawing/2014/main" id="{E0289097-5553-5E5C-B56D-C1D1B231087F}"/>
              </a:ext>
            </a:extLst>
          </p:cNvPr>
          <p:cNvSpPr>
            <a:spLocks noGrp="1"/>
          </p:cNvSpPr>
          <p:nvPr>
            <p:ph sz="half" idx="1"/>
          </p:nvPr>
        </p:nvSpPr>
        <p:spPr/>
        <p:txBody>
          <a:bodyPr vert="horz" lIns="91440" tIns="45720" rIns="91440" bIns="45720" rtlCol="0" anchor="t">
            <a:normAutofit/>
          </a:bodyPr>
          <a:lstStyle/>
          <a:p>
            <a:pPr marL="0" indent="0">
              <a:buNone/>
            </a:pPr>
            <a:endParaRPr lang="en-US" sz="4000">
              <a:latin typeface="Calibri Light"/>
              <a:cs typeface="Calibri Light"/>
            </a:endParaRPr>
          </a:p>
          <a:p>
            <a:pPr marL="0" indent="0">
              <a:buNone/>
            </a:pPr>
            <a:endParaRPr lang="en-US" sz="4000">
              <a:latin typeface="Calibri Light"/>
              <a:cs typeface="Calibri Light"/>
            </a:endParaRPr>
          </a:p>
          <a:p>
            <a:pPr marL="0" indent="0" algn="ctr">
              <a:buNone/>
            </a:pPr>
            <a:r>
              <a:rPr lang="en-US" sz="4400">
                <a:latin typeface="Sen" pitchFamily="2" charset="0"/>
                <a:cs typeface="Calibri Light"/>
              </a:rPr>
              <a:t>A Mentor Is</a:t>
            </a:r>
            <a:endParaRPr lang="en-US" sz="4400">
              <a:latin typeface="Sen" pitchFamily="2" charset="0"/>
              <a:cs typeface="Calibri" panose="020F0502020204030204"/>
            </a:endParaRPr>
          </a:p>
        </p:txBody>
      </p:sp>
      <p:sp>
        <p:nvSpPr>
          <p:cNvPr id="4" name="Content Placeholder 3">
            <a:extLst>
              <a:ext uri="{FF2B5EF4-FFF2-40B4-BE49-F238E27FC236}">
                <a16:creationId xmlns:a16="http://schemas.microsoft.com/office/drawing/2014/main" id="{88B25A62-1579-563C-7697-4ECF7C4C105F}"/>
              </a:ext>
            </a:extLst>
          </p:cNvPr>
          <p:cNvSpPr>
            <a:spLocks noGrp="1"/>
          </p:cNvSpPr>
          <p:nvPr>
            <p:ph sz="half" idx="2"/>
          </p:nvPr>
        </p:nvSpPr>
        <p:spPr>
          <a:xfrm>
            <a:off x="6172202" y="1825625"/>
            <a:ext cx="5181600" cy="4351338"/>
          </a:xfrm>
        </p:spPr>
        <p:txBody>
          <a:bodyPr vert="horz" lIns="91440" tIns="45720" rIns="91440" bIns="45720" rtlCol="0" anchor="t">
            <a:normAutofit/>
          </a:bodyPr>
          <a:lstStyle/>
          <a:p>
            <a:pPr marL="0" indent="0">
              <a:buNone/>
            </a:pPr>
            <a:endParaRPr lang="en-US" sz="4000">
              <a:latin typeface="Calibri Light"/>
              <a:cs typeface="Calibri Light"/>
            </a:endParaRPr>
          </a:p>
          <a:p>
            <a:pPr marL="0" indent="0">
              <a:buNone/>
            </a:pPr>
            <a:endParaRPr lang="en-US" sz="4000">
              <a:latin typeface="Calibri Light"/>
              <a:cs typeface="Calibri Light"/>
            </a:endParaRPr>
          </a:p>
          <a:p>
            <a:pPr marL="0" indent="0" algn="ctr">
              <a:buNone/>
            </a:pPr>
            <a:r>
              <a:rPr lang="en-US" sz="4400">
                <a:latin typeface="Sen" pitchFamily="2" charset="0"/>
                <a:cs typeface="Calibri Light"/>
              </a:rPr>
              <a:t>A Mentor Is Not</a:t>
            </a:r>
            <a:endParaRPr lang="en-US" sz="4400">
              <a:latin typeface="Sen" pitchFamily="2" charset="0"/>
              <a:cs typeface="Calibri" panose="020F0502020204030204"/>
            </a:endParaRPr>
          </a:p>
        </p:txBody>
      </p:sp>
    </p:spTree>
    <p:extLst>
      <p:ext uri="{BB962C8B-B14F-4D97-AF65-F5344CB8AC3E}">
        <p14:creationId xmlns:p14="http://schemas.microsoft.com/office/powerpoint/2010/main" val="3862537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FB2D-3D1D-90A2-F567-1745409D7EDE}"/>
              </a:ext>
            </a:extLst>
          </p:cNvPr>
          <p:cNvSpPr>
            <a:spLocks noGrp="1"/>
          </p:cNvSpPr>
          <p:nvPr>
            <p:ph type="title"/>
          </p:nvPr>
        </p:nvSpPr>
        <p:spPr/>
        <p:txBody>
          <a:bodyPr/>
          <a:lstStyle/>
          <a:p>
            <a:r>
              <a:rPr lang="en-US" b="1" u="sng">
                <a:latin typeface="Sen" pitchFamily="2" charset="0"/>
                <a:cs typeface="Calibri"/>
              </a:rPr>
              <a:t>A Mentor is...</a:t>
            </a:r>
            <a:endParaRPr lang="en-US" b="1" u="sng">
              <a:latin typeface="Sen" pitchFamily="2" charset="0"/>
            </a:endParaRPr>
          </a:p>
        </p:txBody>
      </p:sp>
      <p:sp>
        <p:nvSpPr>
          <p:cNvPr id="3" name="Content Placeholder 2">
            <a:extLst>
              <a:ext uri="{FF2B5EF4-FFF2-40B4-BE49-F238E27FC236}">
                <a16:creationId xmlns:a16="http://schemas.microsoft.com/office/drawing/2014/main" id="{D61A2A28-DAF0-3536-0C92-A289E4CD7455}"/>
              </a:ext>
            </a:extLst>
          </p:cNvPr>
          <p:cNvSpPr>
            <a:spLocks noGrp="1"/>
          </p:cNvSpPr>
          <p:nvPr>
            <p:ph sz="half" idx="1"/>
          </p:nvPr>
        </p:nvSpPr>
        <p:spPr>
          <a:xfrm>
            <a:off x="838200" y="1690688"/>
            <a:ext cx="5181600" cy="4351338"/>
          </a:xfrm>
        </p:spPr>
        <p:txBody>
          <a:bodyPr vert="horz" lIns="91440" tIns="45720" rIns="91440" bIns="45720" rtlCol="0" anchor="t">
            <a:normAutofit/>
          </a:bodyPr>
          <a:lstStyle/>
          <a:p>
            <a:r>
              <a:rPr lang="en-US">
                <a:latin typeface="Sen" pitchFamily="2" charset="0"/>
                <a:cs typeface="Calibri Light"/>
              </a:rPr>
              <a:t>Safe</a:t>
            </a:r>
          </a:p>
          <a:p>
            <a:r>
              <a:rPr lang="en-US">
                <a:latin typeface="Sen" pitchFamily="2" charset="0"/>
                <a:cs typeface="Calibri Light"/>
              </a:rPr>
              <a:t>Good listener</a:t>
            </a:r>
          </a:p>
          <a:p>
            <a:r>
              <a:rPr lang="en-US">
                <a:latin typeface="Sen" pitchFamily="2" charset="0"/>
                <a:cs typeface="Calibri Light"/>
              </a:rPr>
              <a:t>Fun</a:t>
            </a:r>
          </a:p>
          <a:p>
            <a:r>
              <a:rPr lang="en-US">
                <a:latin typeface="Sen" pitchFamily="2" charset="0"/>
                <a:cs typeface="Calibri Light"/>
              </a:rPr>
              <a:t>Positive role model</a:t>
            </a:r>
          </a:p>
          <a:p>
            <a:r>
              <a:rPr lang="en-US">
                <a:latin typeface="Sen" pitchFamily="2" charset="0"/>
                <a:cs typeface="Calibri Light"/>
              </a:rPr>
              <a:t>Willing</a:t>
            </a:r>
          </a:p>
          <a:p>
            <a:r>
              <a:rPr lang="en-US">
                <a:latin typeface="Sen" pitchFamily="2" charset="0"/>
                <a:cs typeface="Calibri Light"/>
              </a:rPr>
              <a:t>Strength spotter</a:t>
            </a:r>
          </a:p>
          <a:p>
            <a:r>
              <a:rPr lang="en-US">
                <a:latin typeface="Sen" pitchFamily="2" charset="0"/>
                <a:cs typeface="Calibri Light"/>
              </a:rPr>
              <a:t>Inspirer</a:t>
            </a:r>
          </a:p>
          <a:p>
            <a:r>
              <a:rPr lang="en-US">
                <a:latin typeface="Sen" pitchFamily="2" charset="0"/>
                <a:cs typeface="Calibri Light"/>
              </a:rPr>
              <a:t>Encouraging</a:t>
            </a:r>
          </a:p>
        </p:txBody>
      </p:sp>
      <p:sp>
        <p:nvSpPr>
          <p:cNvPr id="4" name="Content Placeholder 3">
            <a:extLst>
              <a:ext uri="{FF2B5EF4-FFF2-40B4-BE49-F238E27FC236}">
                <a16:creationId xmlns:a16="http://schemas.microsoft.com/office/drawing/2014/main" id="{730CE6BC-BD59-031A-23B7-7B2A8C5CF9B3}"/>
              </a:ext>
            </a:extLst>
          </p:cNvPr>
          <p:cNvSpPr>
            <a:spLocks noGrp="1"/>
          </p:cNvSpPr>
          <p:nvPr>
            <p:ph sz="half" idx="2"/>
          </p:nvPr>
        </p:nvSpPr>
        <p:spPr>
          <a:xfrm>
            <a:off x="6172200" y="1690688"/>
            <a:ext cx="5181600" cy="4351338"/>
          </a:xfrm>
        </p:spPr>
        <p:txBody>
          <a:bodyPr vert="horz" lIns="91440" tIns="45720" rIns="91440" bIns="45720" rtlCol="0" anchor="t">
            <a:normAutofit/>
          </a:bodyPr>
          <a:lstStyle/>
          <a:p>
            <a:r>
              <a:rPr lang="en-US">
                <a:latin typeface="Sen" pitchFamily="2" charset="0"/>
                <a:cs typeface="Calibri Light"/>
              </a:rPr>
              <a:t>Promise keeper</a:t>
            </a:r>
          </a:p>
          <a:p>
            <a:r>
              <a:rPr lang="en-US">
                <a:latin typeface="Sen" pitchFamily="2" charset="0"/>
                <a:cs typeface="Calibri Light"/>
              </a:rPr>
              <a:t>Hope builder</a:t>
            </a:r>
          </a:p>
          <a:p>
            <a:r>
              <a:rPr lang="en-US">
                <a:latin typeface="Sen" pitchFamily="2" charset="0"/>
                <a:cs typeface="Calibri Light"/>
              </a:rPr>
              <a:t>Supportive</a:t>
            </a:r>
          </a:p>
          <a:p>
            <a:r>
              <a:rPr lang="en-US">
                <a:latin typeface="Sen" pitchFamily="2" charset="0"/>
                <a:cs typeface="Calibri Light"/>
              </a:rPr>
              <a:t>Trustworthy</a:t>
            </a:r>
          </a:p>
          <a:p>
            <a:r>
              <a:rPr lang="en-US">
                <a:latin typeface="Sen" pitchFamily="2" charset="0"/>
                <a:cs typeface="Calibri Light"/>
              </a:rPr>
              <a:t>Free</a:t>
            </a:r>
          </a:p>
          <a:p>
            <a:r>
              <a:rPr lang="en-US">
                <a:latin typeface="Sen" pitchFamily="2" charset="0"/>
                <a:cs typeface="Calibri Light"/>
              </a:rPr>
              <a:t>Dependable</a:t>
            </a:r>
          </a:p>
          <a:p>
            <a:r>
              <a:rPr lang="en-US">
                <a:latin typeface="Sen" pitchFamily="2" charset="0"/>
                <a:cs typeface="Calibri Light"/>
              </a:rPr>
              <a:t>Forever friend</a:t>
            </a:r>
          </a:p>
          <a:p>
            <a:r>
              <a:rPr lang="en-US">
                <a:latin typeface="Sen" pitchFamily="2" charset="0"/>
                <a:cs typeface="Calibri Light"/>
              </a:rPr>
              <a:t>Learner</a:t>
            </a:r>
          </a:p>
        </p:txBody>
      </p:sp>
    </p:spTree>
    <p:extLst>
      <p:ext uri="{BB962C8B-B14F-4D97-AF65-F5344CB8AC3E}">
        <p14:creationId xmlns:p14="http://schemas.microsoft.com/office/powerpoint/2010/main" val="67201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EDE0-33EF-C23A-42B4-EA81735C2F6C}"/>
              </a:ext>
            </a:extLst>
          </p:cNvPr>
          <p:cNvSpPr>
            <a:spLocks noGrp="1"/>
          </p:cNvSpPr>
          <p:nvPr>
            <p:ph type="title"/>
          </p:nvPr>
        </p:nvSpPr>
        <p:spPr/>
        <p:txBody>
          <a:bodyPr/>
          <a:lstStyle/>
          <a:p>
            <a:r>
              <a:rPr lang="en-US" b="1" u="sng">
                <a:latin typeface="Sen" pitchFamily="2" charset="0"/>
                <a:cs typeface="Calibri"/>
              </a:rPr>
              <a:t>A Mentor is Not...</a:t>
            </a:r>
            <a:endParaRPr lang="en-US" b="1" u="sng">
              <a:latin typeface="Sen" pitchFamily="2" charset="0"/>
            </a:endParaRPr>
          </a:p>
        </p:txBody>
      </p:sp>
      <p:sp>
        <p:nvSpPr>
          <p:cNvPr id="3" name="Content Placeholder 2">
            <a:extLst>
              <a:ext uri="{FF2B5EF4-FFF2-40B4-BE49-F238E27FC236}">
                <a16:creationId xmlns:a16="http://schemas.microsoft.com/office/drawing/2014/main" id="{E0E11D9C-3063-6B53-5CDB-70B5D7215710}"/>
              </a:ext>
            </a:extLst>
          </p:cNvPr>
          <p:cNvSpPr>
            <a:spLocks noGrp="1"/>
          </p:cNvSpPr>
          <p:nvPr>
            <p:ph sz="half" idx="1"/>
          </p:nvPr>
        </p:nvSpPr>
        <p:spPr/>
        <p:txBody>
          <a:bodyPr vert="horz" lIns="91440" tIns="45720" rIns="91440" bIns="45720" rtlCol="0" anchor="t">
            <a:normAutofit/>
          </a:bodyPr>
          <a:lstStyle/>
          <a:p>
            <a:r>
              <a:rPr lang="en-US">
                <a:latin typeface="Sen" pitchFamily="2" charset="0"/>
                <a:cs typeface="Calibri Light"/>
              </a:rPr>
              <a:t>Selfish</a:t>
            </a:r>
            <a:endParaRPr lang="en-US">
              <a:latin typeface="Sen" pitchFamily="2" charset="0"/>
              <a:cs typeface="Calibri" panose="020F0502020204030204"/>
            </a:endParaRPr>
          </a:p>
          <a:p>
            <a:r>
              <a:rPr lang="en-US">
                <a:latin typeface="Sen" pitchFamily="2" charset="0"/>
                <a:cs typeface="Calibri Light"/>
              </a:rPr>
              <a:t>Judgmental</a:t>
            </a:r>
          </a:p>
          <a:p>
            <a:r>
              <a:rPr lang="en-US">
                <a:latin typeface="Sen" pitchFamily="2" charset="0"/>
                <a:cs typeface="Calibri Light"/>
              </a:rPr>
              <a:t>An expert</a:t>
            </a:r>
          </a:p>
          <a:p>
            <a:r>
              <a:rPr lang="en-US">
                <a:latin typeface="Sen" pitchFamily="2" charset="0"/>
                <a:cs typeface="Calibri Light"/>
              </a:rPr>
              <a:t>Paid</a:t>
            </a:r>
          </a:p>
          <a:p>
            <a:r>
              <a:rPr lang="en-US">
                <a:latin typeface="Sen" pitchFamily="2" charset="0"/>
                <a:cs typeface="Calibri Light"/>
              </a:rPr>
              <a:t>Social media friend</a:t>
            </a:r>
          </a:p>
          <a:p>
            <a:r>
              <a:rPr lang="en-US">
                <a:latin typeface="Sen" pitchFamily="2" charset="0"/>
                <a:cs typeface="Calibri Light"/>
              </a:rPr>
              <a:t>Uber or taxi driver</a:t>
            </a:r>
          </a:p>
          <a:p>
            <a:r>
              <a:rPr lang="en-US">
                <a:latin typeface="Sen" pitchFamily="2" charset="0"/>
                <a:cs typeface="Calibri Light"/>
              </a:rPr>
              <a:t>Gift giver</a:t>
            </a:r>
          </a:p>
        </p:txBody>
      </p:sp>
      <p:sp>
        <p:nvSpPr>
          <p:cNvPr id="4" name="Content Placeholder 3">
            <a:extLst>
              <a:ext uri="{FF2B5EF4-FFF2-40B4-BE49-F238E27FC236}">
                <a16:creationId xmlns:a16="http://schemas.microsoft.com/office/drawing/2014/main" id="{030CEFDB-6A96-4816-FED4-96FC9855A332}"/>
              </a:ext>
            </a:extLst>
          </p:cNvPr>
          <p:cNvSpPr>
            <a:spLocks noGrp="1"/>
          </p:cNvSpPr>
          <p:nvPr>
            <p:ph sz="half" idx="2"/>
          </p:nvPr>
        </p:nvSpPr>
        <p:spPr/>
        <p:txBody>
          <a:bodyPr vert="horz" lIns="91440" tIns="45720" rIns="91440" bIns="45720" rtlCol="0" anchor="t">
            <a:normAutofit/>
          </a:bodyPr>
          <a:lstStyle/>
          <a:p>
            <a:r>
              <a:rPr lang="en-US">
                <a:latin typeface="Sen" pitchFamily="2" charset="0"/>
                <a:cs typeface="Calibri Light"/>
              </a:rPr>
              <a:t>Problem solver</a:t>
            </a:r>
          </a:p>
          <a:p>
            <a:r>
              <a:rPr lang="en-US">
                <a:latin typeface="Sen" pitchFamily="2" charset="0"/>
                <a:cs typeface="Calibri Light"/>
              </a:rPr>
              <a:t>Parent</a:t>
            </a:r>
          </a:p>
          <a:p>
            <a:r>
              <a:rPr lang="en-US">
                <a:latin typeface="Sen" pitchFamily="2" charset="0"/>
                <a:cs typeface="Calibri Light"/>
              </a:rPr>
              <a:t>Peer friend</a:t>
            </a:r>
          </a:p>
          <a:p>
            <a:r>
              <a:rPr lang="en-US">
                <a:latin typeface="Sen" pitchFamily="2" charset="0"/>
                <a:cs typeface="Calibri Light"/>
              </a:rPr>
              <a:t>ATM machine</a:t>
            </a:r>
          </a:p>
          <a:p>
            <a:r>
              <a:rPr lang="en-US">
                <a:latin typeface="Sen" pitchFamily="2" charset="0"/>
                <a:cs typeface="Calibri Light"/>
              </a:rPr>
              <a:t>Private investigator</a:t>
            </a:r>
          </a:p>
          <a:p>
            <a:r>
              <a:rPr lang="en-US">
                <a:latin typeface="Sen" pitchFamily="2" charset="0"/>
                <a:cs typeface="Calibri Light"/>
              </a:rPr>
              <a:t>Perfect</a:t>
            </a:r>
          </a:p>
          <a:p>
            <a:r>
              <a:rPr lang="en-US">
                <a:latin typeface="Sen" pitchFamily="2" charset="0"/>
                <a:cs typeface="Calibri Light"/>
              </a:rPr>
              <a:t>Therapist</a:t>
            </a:r>
          </a:p>
          <a:p>
            <a:endParaRPr lang="en-US">
              <a:cs typeface="Calibri Light"/>
            </a:endParaRPr>
          </a:p>
        </p:txBody>
      </p:sp>
    </p:spTree>
    <p:extLst>
      <p:ext uri="{BB962C8B-B14F-4D97-AF65-F5344CB8AC3E}">
        <p14:creationId xmlns:p14="http://schemas.microsoft.com/office/powerpoint/2010/main" val="397666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751B-F1F7-6488-2C5E-6A6DFB2C6D23}"/>
              </a:ext>
            </a:extLst>
          </p:cNvPr>
          <p:cNvSpPr>
            <a:spLocks noGrp="1"/>
          </p:cNvSpPr>
          <p:nvPr>
            <p:ph type="title"/>
          </p:nvPr>
        </p:nvSpPr>
        <p:spPr/>
        <p:txBody>
          <a:bodyPr>
            <a:normAutofit/>
          </a:bodyPr>
          <a:lstStyle/>
          <a:p>
            <a:r>
              <a:rPr lang="en-US" b="1" u="sng">
                <a:latin typeface="Sen" pitchFamily="2" charset="0"/>
              </a:rPr>
              <a:t>Possible Match Activities</a:t>
            </a:r>
          </a:p>
        </p:txBody>
      </p:sp>
      <p:sp>
        <p:nvSpPr>
          <p:cNvPr id="3" name="Content Placeholder 2">
            <a:extLst>
              <a:ext uri="{FF2B5EF4-FFF2-40B4-BE49-F238E27FC236}">
                <a16:creationId xmlns:a16="http://schemas.microsoft.com/office/drawing/2014/main" id="{F4B64918-212B-1B92-0100-15FFC253B207}"/>
              </a:ext>
            </a:extLst>
          </p:cNvPr>
          <p:cNvSpPr>
            <a:spLocks noGrp="1"/>
          </p:cNvSpPr>
          <p:nvPr>
            <p:ph idx="1"/>
          </p:nvPr>
        </p:nvSpPr>
        <p:spPr/>
        <p:txBody>
          <a:bodyPr vert="horz" lIns="91440" tIns="45720" rIns="91440" bIns="45720" rtlCol="0">
            <a:noAutofit/>
          </a:bodyPr>
          <a:lstStyle/>
          <a:p>
            <a:r>
              <a:rPr lang="en-US">
                <a:latin typeface="Sen" pitchFamily="2" charset="0"/>
              </a:rPr>
              <a:t>Play board games or card games</a:t>
            </a:r>
          </a:p>
          <a:p>
            <a:r>
              <a:rPr lang="en-US">
                <a:latin typeface="Sen" pitchFamily="2" charset="0"/>
              </a:rPr>
              <a:t>Do a craft</a:t>
            </a:r>
          </a:p>
          <a:p>
            <a:r>
              <a:rPr lang="en-US">
                <a:latin typeface="Sen" pitchFamily="2" charset="0"/>
              </a:rPr>
              <a:t>Physical Activity - frisbee, shoot hoops</a:t>
            </a:r>
          </a:p>
          <a:p>
            <a:r>
              <a:rPr lang="en-US">
                <a:latin typeface="Sen" pitchFamily="2" charset="0"/>
              </a:rPr>
              <a:t>Walk and Talk</a:t>
            </a:r>
          </a:p>
          <a:p>
            <a:r>
              <a:rPr lang="en-US">
                <a:latin typeface="Sen" pitchFamily="2" charset="0"/>
              </a:rPr>
              <a:t>Read a book together</a:t>
            </a:r>
          </a:p>
          <a:p>
            <a:r>
              <a:rPr lang="en-US">
                <a:latin typeface="Sen" pitchFamily="2" charset="0"/>
              </a:rPr>
              <a:t>Paint or draw</a:t>
            </a:r>
          </a:p>
          <a:p>
            <a:r>
              <a:rPr lang="en-US">
                <a:latin typeface="Sen" pitchFamily="2" charset="0"/>
              </a:rPr>
              <a:t>Learn something new</a:t>
            </a:r>
          </a:p>
          <a:p>
            <a:endParaRPr lang="en-US">
              <a:latin typeface="Sen" pitchFamily="2" charset="0"/>
            </a:endParaRPr>
          </a:p>
        </p:txBody>
      </p:sp>
      <p:pic>
        <p:nvPicPr>
          <p:cNvPr id="1028" name="Picture 4">
            <a:extLst>
              <a:ext uri="{FF2B5EF4-FFF2-40B4-BE49-F238E27FC236}">
                <a16:creationId xmlns:a16="http://schemas.microsoft.com/office/drawing/2014/main" id="{E53F15E2-6F06-5FB2-FA91-4E9FB4935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323" y="2013888"/>
            <a:ext cx="4224423" cy="2830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993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E6DFE1C4-F585-1957-A70A-253BD4D0D04E}"/>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F1816-2E3A-F2FB-48D5-06E969C3AAE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a:solidFill>
                  <a:srgbClr val="FFFFFF"/>
                </a:solidFill>
                <a:latin typeface="Sen ExtraBold" pitchFamily="2" charset="0"/>
                <a:cs typeface="Calibri"/>
              </a:rPr>
              <a:t>Ready...break!</a:t>
            </a:r>
            <a:endParaRPr lang="en-US" sz="5200" b="1">
              <a:solidFill>
                <a:srgbClr val="FFFFFF"/>
              </a:solidFill>
              <a:latin typeface="Sen ExtraBold" pitchFamily="2" charset="0"/>
            </a:endParaRPr>
          </a:p>
        </p:txBody>
      </p:sp>
    </p:spTree>
    <p:extLst>
      <p:ext uri="{BB962C8B-B14F-4D97-AF65-F5344CB8AC3E}">
        <p14:creationId xmlns:p14="http://schemas.microsoft.com/office/powerpoint/2010/main" val="18357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E0154-42A7-5BE9-C3E1-5BE714D511F0}"/>
              </a:ext>
            </a:extLst>
          </p:cNvPr>
          <p:cNvSpPr>
            <a:spLocks noGrp="1"/>
          </p:cNvSpPr>
          <p:nvPr>
            <p:ph type="title"/>
          </p:nvPr>
        </p:nvSpPr>
        <p:spPr>
          <a:xfrm>
            <a:off x="773544" y="5553865"/>
            <a:ext cx="11047395" cy="813233"/>
          </a:xfrm>
        </p:spPr>
        <p:txBody>
          <a:bodyPr>
            <a:normAutofit fontScale="90000"/>
          </a:bodyPr>
          <a:lstStyle/>
          <a:p>
            <a:r>
              <a:rPr lang="en-US">
                <a:latin typeface="Sen ExtraBold" pitchFamily="2" charset="0"/>
              </a:rPr>
              <a:t>Relationship-Building Practices</a:t>
            </a:r>
          </a:p>
        </p:txBody>
      </p:sp>
    </p:spTree>
    <p:extLst>
      <p:ext uri="{BB962C8B-B14F-4D97-AF65-F5344CB8AC3E}">
        <p14:creationId xmlns:p14="http://schemas.microsoft.com/office/powerpoint/2010/main" val="2152904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37CAB-7CF5-9D13-EB26-8261A4FF8B85}"/>
              </a:ext>
            </a:extLst>
          </p:cNvPr>
          <p:cNvSpPr>
            <a:spLocks noGrp="1"/>
          </p:cNvSpPr>
          <p:nvPr>
            <p:ph type="title"/>
          </p:nvPr>
        </p:nvSpPr>
        <p:spPr/>
        <p:txBody>
          <a:bodyPr lIns="91440" tIns="45720" rIns="91440" bIns="45720" anchor="t"/>
          <a:lstStyle/>
          <a:p>
            <a:r>
              <a:rPr lang="en-US" b="1" u="sng">
                <a:latin typeface="Sen" pitchFamily="2" charset="0"/>
                <a:ea typeface="+mj-lt"/>
                <a:cs typeface="+mj-lt"/>
              </a:rPr>
              <a:t>Mentoring Philosophies</a:t>
            </a:r>
            <a:endParaRPr lang="en-US" b="1" u="sng">
              <a:latin typeface="Sen" pitchFamily="2" charset="0"/>
            </a:endParaRPr>
          </a:p>
        </p:txBody>
      </p:sp>
      <p:sp>
        <p:nvSpPr>
          <p:cNvPr id="3" name="Content Placeholder 2">
            <a:extLst>
              <a:ext uri="{FF2B5EF4-FFF2-40B4-BE49-F238E27FC236}">
                <a16:creationId xmlns:a16="http://schemas.microsoft.com/office/drawing/2014/main" id="{46AC27EC-DF00-D4DE-2B22-0DFCFC8D8B9D}"/>
              </a:ext>
            </a:extLst>
          </p:cNvPr>
          <p:cNvSpPr>
            <a:spLocks noGrp="1"/>
          </p:cNvSpPr>
          <p:nvPr>
            <p:ph sz="half" idx="1"/>
          </p:nvPr>
        </p:nvSpPr>
        <p:spPr/>
        <p:txBody>
          <a:bodyPr lIns="91440" tIns="45720" rIns="91440" bIns="45720" anchor="t"/>
          <a:lstStyle/>
          <a:p>
            <a:pPr marL="0" indent="0">
              <a:buNone/>
            </a:pPr>
            <a:r>
              <a:rPr lang="en-US" b="1">
                <a:latin typeface="Sen" pitchFamily="2" charset="0"/>
                <a:cs typeface="Arial"/>
              </a:rPr>
              <a:t>Developmental</a:t>
            </a:r>
            <a:endParaRPr lang="en-US" b="1">
              <a:latin typeface="Sen" pitchFamily="2" charset="0"/>
            </a:endParaRPr>
          </a:p>
          <a:p>
            <a:r>
              <a:rPr lang="en-US">
                <a:latin typeface="Sen" pitchFamily="2" charset="0"/>
                <a:cs typeface="Arial"/>
              </a:rPr>
              <a:t>Express Care</a:t>
            </a:r>
          </a:p>
          <a:p>
            <a:r>
              <a:rPr lang="en-US">
                <a:latin typeface="Sen" pitchFamily="2" charset="0"/>
                <a:cs typeface="Arial"/>
              </a:rPr>
              <a:t>Provide Support</a:t>
            </a:r>
          </a:p>
          <a:p>
            <a:r>
              <a:rPr lang="en-US">
                <a:latin typeface="Sen" pitchFamily="2" charset="0"/>
                <a:cs typeface="Arial"/>
              </a:rPr>
              <a:t>Challenge Growth</a:t>
            </a:r>
          </a:p>
          <a:p>
            <a:r>
              <a:rPr lang="en-US">
                <a:latin typeface="Sen" pitchFamily="2" charset="0"/>
                <a:cs typeface="Arial"/>
              </a:rPr>
              <a:t>Share Power</a:t>
            </a:r>
          </a:p>
          <a:p>
            <a:r>
              <a:rPr lang="en-US">
                <a:latin typeface="Sen" pitchFamily="2" charset="0"/>
                <a:cs typeface="Arial"/>
              </a:rPr>
              <a:t>Expand Possibilities</a:t>
            </a:r>
          </a:p>
          <a:p>
            <a:endParaRPr lang="en-US">
              <a:latin typeface="Sen" pitchFamily="2" charset="0"/>
              <a:cs typeface="Arial"/>
            </a:endParaRPr>
          </a:p>
          <a:p>
            <a:pPr marL="0" indent="0">
              <a:buNone/>
            </a:pPr>
            <a:r>
              <a:rPr lang="en-US" sz="2000">
                <a:latin typeface="Sen" pitchFamily="2" charset="0"/>
                <a:cs typeface="Arial"/>
              </a:rPr>
              <a:t>*The Search Institute</a:t>
            </a:r>
            <a:endParaRPr lang="en-US" sz="2000">
              <a:latin typeface="Sen" pitchFamily="2" charset="0"/>
            </a:endParaRPr>
          </a:p>
        </p:txBody>
      </p:sp>
      <p:sp>
        <p:nvSpPr>
          <p:cNvPr id="4" name="Content Placeholder 3">
            <a:extLst>
              <a:ext uri="{FF2B5EF4-FFF2-40B4-BE49-F238E27FC236}">
                <a16:creationId xmlns:a16="http://schemas.microsoft.com/office/drawing/2014/main" id="{2866C58E-1306-CB1C-DAD4-EC492AFD7E63}"/>
              </a:ext>
            </a:extLst>
          </p:cNvPr>
          <p:cNvSpPr>
            <a:spLocks noGrp="1"/>
          </p:cNvSpPr>
          <p:nvPr>
            <p:ph sz="half" idx="2"/>
          </p:nvPr>
        </p:nvSpPr>
        <p:spPr/>
        <p:txBody>
          <a:bodyPr lIns="91440" tIns="45720" rIns="91440" bIns="45720" anchor="t"/>
          <a:lstStyle/>
          <a:p>
            <a:pPr marL="0" indent="0">
              <a:buNone/>
            </a:pPr>
            <a:r>
              <a:rPr lang="en-US" sz="3200" b="1">
                <a:latin typeface="Sen" pitchFamily="2" charset="0"/>
                <a:ea typeface="+mn-lt"/>
                <a:cs typeface="+mn-lt"/>
              </a:rPr>
              <a:t>Strengths-Based</a:t>
            </a:r>
            <a:endParaRPr lang="en-US" b="1">
              <a:latin typeface="Sen" pitchFamily="2" charset="0"/>
              <a:ea typeface="Calibri" panose="020F0502020204030204"/>
              <a:cs typeface="Calibri" panose="020F0502020204030204"/>
            </a:endParaRPr>
          </a:p>
          <a:p>
            <a:pPr algn="l" rtl="0" fontAlgn="base">
              <a:buFont typeface="Arial" panose="020B0604020202020204" pitchFamily="34" charset="0"/>
              <a:buChar char="•"/>
            </a:pPr>
            <a:r>
              <a:rPr lang="en-US" b="0" i="0" u="none" strike="noStrike">
                <a:effectLst/>
                <a:latin typeface="Sen" pitchFamily="2" charset="0"/>
              </a:rPr>
              <a:t>Celebrate Growth</a:t>
            </a:r>
            <a:r>
              <a:rPr lang="en-US" b="0" i="0">
                <a:effectLst/>
                <a:latin typeface="Sen" pitchFamily="2" charset="0"/>
              </a:rPr>
              <a:t>​</a:t>
            </a:r>
            <a:endParaRPr lang="en-US" b="0" i="0">
              <a:effectLst/>
              <a:latin typeface="Arial" panose="020B0604020202020204" pitchFamily="34" charset="0"/>
            </a:endParaRPr>
          </a:p>
          <a:p>
            <a:pPr algn="l" rtl="0" fontAlgn="base">
              <a:buFont typeface="Arial" panose="020B0604020202020204" pitchFamily="34" charset="0"/>
              <a:buChar char="•"/>
            </a:pPr>
            <a:r>
              <a:rPr lang="en-US" b="0" i="0" u="none" strike="noStrike">
                <a:effectLst/>
                <a:latin typeface="Sen" pitchFamily="2" charset="0"/>
              </a:rPr>
              <a:t>Name strengths</a:t>
            </a:r>
            <a:r>
              <a:rPr lang="en-US" b="0" i="0">
                <a:effectLst/>
                <a:latin typeface="Sen" pitchFamily="2" charset="0"/>
              </a:rPr>
              <a:t>​</a:t>
            </a:r>
            <a:endParaRPr lang="en-US" b="0" i="0">
              <a:effectLst/>
              <a:latin typeface="Arial" panose="020B0604020202020204" pitchFamily="34" charset="0"/>
            </a:endParaRPr>
          </a:p>
          <a:p>
            <a:pPr algn="l" rtl="0" fontAlgn="base">
              <a:buFont typeface="Arial" panose="020B0604020202020204" pitchFamily="34" charset="0"/>
              <a:buChar char="•"/>
            </a:pPr>
            <a:r>
              <a:rPr lang="en-US" b="0" i="0" u="none" strike="noStrike">
                <a:effectLst/>
                <a:latin typeface="Sen" pitchFamily="2" charset="0"/>
              </a:rPr>
              <a:t>Identify successes</a:t>
            </a:r>
            <a:r>
              <a:rPr lang="en-US" b="0" i="0">
                <a:effectLst/>
                <a:latin typeface="Sen" pitchFamily="2" charset="0"/>
              </a:rPr>
              <a:t>​</a:t>
            </a:r>
            <a:endParaRPr lang="en-US" b="0" i="0">
              <a:effectLst/>
              <a:latin typeface="Arial" panose="020B0604020202020204" pitchFamily="34" charset="0"/>
            </a:endParaRPr>
          </a:p>
          <a:p>
            <a:pPr algn="l" rtl="0" fontAlgn="base">
              <a:buFont typeface="Arial" panose="020B0604020202020204" pitchFamily="34" charset="0"/>
              <a:buChar char="•"/>
            </a:pPr>
            <a:r>
              <a:rPr lang="en-US" b="0" i="0" u="none" strike="noStrike">
                <a:effectLst/>
                <a:latin typeface="Sen" pitchFamily="2" charset="0"/>
              </a:rPr>
              <a:t>Develop Strengths</a:t>
            </a:r>
            <a:r>
              <a:rPr lang="en-US" b="0" i="0">
                <a:effectLst/>
                <a:latin typeface="Sen" pitchFamily="2" charset="0"/>
              </a:rPr>
              <a:t>​</a:t>
            </a:r>
            <a:endParaRPr lang="en-US" b="0" i="0">
              <a:effectLst/>
              <a:latin typeface="Arial" panose="020B0604020202020204" pitchFamily="34" charset="0"/>
            </a:endParaRPr>
          </a:p>
          <a:p>
            <a:pPr algn="l" rtl="0" fontAlgn="base">
              <a:buFont typeface="Arial" panose="020B0604020202020204" pitchFamily="34" charset="0"/>
              <a:buChar char="•"/>
            </a:pPr>
            <a:r>
              <a:rPr lang="en-US" b="0" i="0" u="none" strike="noStrike">
                <a:effectLst/>
                <a:latin typeface="Sen" pitchFamily="2" charset="0"/>
              </a:rPr>
              <a:t>Generate hope</a:t>
            </a:r>
            <a:endParaRPr lang="en-US" b="0" i="0">
              <a:effectLst/>
              <a:latin typeface="Arial" panose="020B0604020202020204" pitchFamily="34" charset="0"/>
            </a:endParaRPr>
          </a:p>
        </p:txBody>
      </p:sp>
    </p:spTree>
    <p:extLst>
      <p:ext uri="{BB962C8B-B14F-4D97-AF65-F5344CB8AC3E}">
        <p14:creationId xmlns:p14="http://schemas.microsoft.com/office/powerpoint/2010/main" val="384285088"/>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AE05D-373C-AB63-8B7C-590BC1630D72}"/>
              </a:ext>
            </a:extLst>
          </p:cNvPr>
          <p:cNvSpPr>
            <a:spLocks noGrp="1"/>
          </p:cNvSpPr>
          <p:nvPr>
            <p:ph type="title"/>
          </p:nvPr>
        </p:nvSpPr>
        <p:spPr/>
        <p:txBody>
          <a:bodyPr/>
          <a:lstStyle/>
          <a:p>
            <a:r>
              <a:rPr lang="en-US" b="1" u="sng">
                <a:latin typeface="Sen" pitchFamily="2" charset="0"/>
                <a:cs typeface="Calibri"/>
              </a:rPr>
              <a:t>Being a Strengths-Based Mentor</a:t>
            </a:r>
            <a:endParaRPr lang="en-US" b="1" u="sng">
              <a:latin typeface="Sen" pitchFamily="2" charset="0"/>
            </a:endParaRPr>
          </a:p>
        </p:txBody>
      </p:sp>
      <p:sp>
        <p:nvSpPr>
          <p:cNvPr id="3" name="Content Placeholder 2">
            <a:extLst>
              <a:ext uri="{FF2B5EF4-FFF2-40B4-BE49-F238E27FC236}">
                <a16:creationId xmlns:a16="http://schemas.microsoft.com/office/drawing/2014/main" id="{E763B9E8-BE05-E53B-C53E-67A7A705EE58}"/>
              </a:ext>
            </a:extLst>
          </p:cNvPr>
          <p:cNvSpPr>
            <a:spLocks noGrp="1"/>
          </p:cNvSpPr>
          <p:nvPr>
            <p:ph idx="1"/>
          </p:nvPr>
        </p:nvSpPr>
        <p:spPr/>
        <p:txBody>
          <a:bodyPr vert="horz" lIns="91440" tIns="45720" rIns="91440" bIns="45720" rtlCol="0" anchor="t">
            <a:normAutofit/>
          </a:bodyPr>
          <a:lstStyle/>
          <a:p>
            <a:r>
              <a:rPr lang="en-US" sz="3200">
                <a:latin typeface="Sen" pitchFamily="2" charset="0"/>
                <a:cs typeface="Calibri Light"/>
              </a:rPr>
              <a:t>Focus on what is right with your mentee</a:t>
            </a:r>
          </a:p>
          <a:p>
            <a:r>
              <a:rPr lang="en-US" sz="3200">
                <a:latin typeface="Sen" pitchFamily="2" charset="0"/>
                <a:cs typeface="Calibri Light"/>
              </a:rPr>
              <a:t>Be a strengths spotter</a:t>
            </a:r>
          </a:p>
          <a:p>
            <a:r>
              <a:rPr lang="en-US" sz="3200">
                <a:latin typeface="Sen" pitchFamily="2" charset="0"/>
                <a:cs typeface="Calibri Light"/>
              </a:rPr>
              <a:t>Encourage your mentee using their strengths</a:t>
            </a:r>
          </a:p>
          <a:p>
            <a:r>
              <a:rPr lang="en-US" sz="3200">
                <a:latin typeface="Sen" pitchFamily="2" charset="0"/>
                <a:cs typeface="Calibri Light"/>
              </a:rPr>
              <a:t>Appreciate your differences</a:t>
            </a:r>
          </a:p>
          <a:p>
            <a:r>
              <a:rPr lang="en-US" sz="3200">
                <a:latin typeface="Sen" pitchFamily="2" charset="0"/>
                <a:cs typeface="Calibri Light"/>
              </a:rPr>
              <a:t>Lead with your own strengths</a:t>
            </a:r>
          </a:p>
        </p:txBody>
      </p:sp>
    </p:spTree>
    <p:extLst>
      <p:ext uri="{BB962C8B-B14F-4D97-AF65-F5344CB8AC3E}">
        <p14:creationId xmlns:p14="http://schemas.microsoft.com/office/powerpoint/2010/main" val="3180718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2614-571A-0CBC-5E76-1DE25A3F06A8}"/>
              </a:ext>
            </a:extLst>
          </p:cNvPr>
          <p:cNvSpPr>
            <a:spLocks noGrp="1"/>
          </p:cNvSpPr>
          <p:nvPr>
            <p:ph type="title"/>
          </p:nvPr>
        </p:nvSpPr>
        <p:spPr/>
        <p:txBody>
          <a:bodyPr lIns="91440" tIns="45720" rIns="91440" bIns="45720" anchor="t"/>
          <a:lstStyle/>
          <a:p>
            <a:r>
              <a:rPr lang="en-US" b="1" u="sng">
                <a:latin typeface="Sen" pitchFamily="2" charset="0"/>
              </a:rPr>
              <a:t>Game Plan</a:t>
            </a:r>
          </a:p>
        </p:txBody>
      </p:sp>
      <p:sp>
        <p:nvSpPr>
          <p:cNvPr id="4" name="Content Placeholder 3">
            <a:extLst>
              <a:ext uri="{FF2B5EF4-FFF2-40B4-BE49-F238E27FC236}">
                <a16:creationId xmlns:a16="http://schemas.microsoft.com/office/drawing/2014/main" id="{571E29FC-181C-81C2-94DB-6DFBD3452053}"/>
              </a:ext>
            </a:extLst>
          </p:cNvPr>
          <p:cNvSpPr>
            <a:spLocks noGrp="1"/>
          </p:cNvSpPr>
          <p:nvPr>
            <p:ph idx="1"/>
          </p:nvPr>
        </p:nvSpPr>
        <p:spPr/>
        <p:txBody>
          <a:bodyPr/>
          <a:lstStyle/>
          <a:p>
            <a:pPr marL="0" indent="0">
              <a:buNone/>
            </a:pPr>
            <a:r>
              <a:rPr lang="en-US">
                <a:latin typeface="Sen" pitchFamily="2" charset="0"/>
              </a:rPr>
              <a:t>By the end of New Mentor Training, you will be able to:</a:t>
            </a:r>
          </a:p>
          <a:p>
            <a:pPr marL="514350" indent="-514350">
              <a:buFont typeface="+mj-lt"/>
              <a:buAutoNum type="arabicPeriod"/>
            </a:pPr>
            <a:r>
              <a:rPr lang="en-US">
                <a:latin typeface="Sen" pitchFamily="2" charset="0"/>
              </a:rPr>
              <a:t>Understand the core values and mission of </a:t>
            </a:r>
            <a:r>
              <a:rPr lang="en-US" err="1">
                <a:latin typeface="Sen" pitchFamily="2" charset="0"/>
              </a:rPr>
              <a:t>TeamMates</a:t>
            </a:r>
            <a:endParaRPr lang="en-US">
              <a:latin typeface="Sen" pitchFamily="2" charset="0"/>
            </a:endParaRPr>
          </a:p>
          <a:p>
            <a:pPr marL="514350" indent="-514350">
              <a:buFont typeface="+mj-lt"/>
              <a:buAutoNum type="arabicPeriod"/>
            </a:pPr>
            <a:r>
              <a:rPr lang="en-US">
                <a:latin typeface="Sen" pitchFamily="2" charset="0"/>
              </a:rPr>
              <a:t>Abide by </a:t>
            </a:r>
            <a:r>
              <a:rPr lang="en-US" err="1">
                <a:latin typeface="Sen" pitchFamily="2" charset="0"/>
              </a:rPr>
              <a:t>TeamMates’s</a:t>
            </a:r>
            <a:r>
              <a:rPr lang="en-US">
                <a:latin typeface="Sen" pitchFamily="2" charset="0"/>
              </a:rPr>
              <a:t> safety policies </a:t>
            </a:r>
          </a:p>
          <a:p>
            <a:pPr marL="514350" indent="-514350">
              <a:buFont typeface="+mj-lt"/>
              <a:buAutoNum type="arabicPeriod"/>
            </a:pPr>
            <a:r>
              <a:rPr lang="en-US">
                <a:latin typeface="Sen" pitchFamily="2" charset="0"/>
              </a:rPr>
              <a:t>Describe the role of a mentor</a:t>
            </a:r>
          </a:p>
          <a:p>
            <a:pPr marL="514350" indent="-514350">
              <a:buFont typeface="+mj-lt"/>
              <a:buAutoNum type="arabicPeriod"/>
            </a:pPr>
            <a:r>
              <a:rPr lang="en-US">
                <a:latin typeface="Sen" pitchFamily="2" charset="0"/>
              </a:rPr>
              <a:t>Apply mentoring best practices</a:t>
            </a:r>
          </a:p>
          <a:p>
            <a:pPr marL="514350" indent="-514350">
              <a:buFont typeface="+mj-lt"/>
              <a:buAutoNum type="arabicPeriod"/>
            </a:pPr>
            <a:r>
              <a:rPr lang="en-US">
                <a:latin typeface="Sen" pitchFamily="2" charset="0"/>
              </a:rPr>
              <a:t>Identify people and resources available for ongoing support</a:t>
            </a:r>
          </a:p>
        </p:txBody>
      </p:sp>
    </p:spTree>
    <p:extLst>
      <p:ext uri="{BB962C8B-B14F-4D97-AF65-F5344CB8AC3E}">
        <p14:creationId xmlns:p14="http://schemas.microsoft.com/office/powerpoint/2010/main" val="124811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2B02-3B12-C54E-AB5C-6A76417063B6}"/>
              </a:ext>
            </a:extLst>
          </p:cNvPr>
          <p:cNvSpPr>
            <a:spLocks noGrp="1"/>
          </p:cNvSpPr>
          <p:nvPr>
            <p:ph type="title"/>
          </p:nvPr>
        </p:nvSpPr>
        <p:spPr/>
        <p:txBody>
          <a:bodyPr/>
          <a:lstStyle/>
          <a:p>
            <a:r>
              <a:rPr lang="en-US"/>
              <a:t>Gallup Student Success Model</a:t>
            </a:r>
          </a:p>
        </p:txBody>
      </p:sp>
      <p:pic>
        <p:nvPicPr>
          <p:cNvPr id="3" name="Picture 3" descr="Graphic detailing the Gallup Student Success Model. 5 Ovals with the words Strengths, Hope, Wellbeing, Engagement and Academic Success. Arrows pointing from Strengths to Hope and Engagement. Double arrow between Hope and Engagement. Arrows from Hope to Wellbeing and Academic Success. Arrow from Engagement to Wellbeing and Academic Success. And double arrow between Wellbeing and Academic Success&#10;">
            <a:extLst>
              <a:ext uri="{FF2B5EF4-FFF2-40B4-BE49-F238E27FC236}">
                <a16:creationId xmlns:a16="http://schemas.microsoft.com/office/drawing/2014/main" id="{64D4CA94-C18F-41FA-BD31-424F52C27C30}"/>
              </a:ext>
            </a:extLst>
          </p:cNvPr>
          <p:cNvPicPr>
            <a:picLocks noChangeAspect="1"/>
          </p:cNvPicPr>
          <p:nvPr/>
        </p:nvPicPr>
        <p:blipFill rotWithShape="1">
          <a:blip r:embed="rId3"/>
          <a:srcRect b="19"/>
          <a:stretch/>
        </p:blipFill>
        <p:spPr>
          <a:xfrm>
            <a:off x="20" y="-21578"/>
            <a:ext cx="12191980" cy="6856718"/>
          </a:xfrm>
          <a:prstGeom prst="rect">
            <a:avLst/>
          </a:prstGeom>
        </p:spPr>
      </p:pic>
    </p:spTree>
    <p:extLst>
      <p:ext uri="{BB962C8B-B14F-4D97-AF65-F5344CB8AC3E}">
        <p14:creationId xmlns:p14="http://schemas.microsoft.com/office/powerpoint/2010/main" val="3343741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F076-9C55-1CB3-9DC7-A10681CBC019}"/>
              </a:ext>
            </a:extLst>
          </p:cNvPr>
          <p:cNvSpPr>
            <a:spLocks noGrp="1"/>
          </p:cNvSpPr>
          <p:nvPr>
            <p:ph type="title"/>
          </p:nvPr>
        </p:nvSpPr>
        <p:spPr/>
        <p:txBody>
          <a:bodyPr/>
          <a:lstStyle/>
          <a:p>
            <a:r>
              <a:rPr lang="en-US" b="1" u="sng">
                <a:latin typeface="Sen" pitchFamily="2" charset="0"/>
                <a:cs typeface="Calibri"/>
              </a:rPr>
              <a:t>Building Trust</a:t>
            </a:r>
            <a:endParaRPr lang="en-US" b="1" u="sng">
              <a:latin typeface="Sen" pitchFamily="2" charset="0"/>
            </a:endParaRPr>
          </a:p>
        </p:txBody>
      </p:sp>
      <p:sp>
        <p:nvSpPr>
          <p:cNvPr id="3" name="Content Placeholder 2">
            <a:extLst>
              <a:ext uri="{FF2B5EF4-FFF2-40B4-BE49-F238E27FC236}">
                <a16:creationId xmlns:a16="http://schemas.microsoft.com/office/drawing/2014/main" id="{7129A5DD-4DCF-2754-DE05-A946C894F7B9}"/>
              </a:ext>
            </a:extLst>
          </p:cNvPr>
          <p:cNvSpPr>
            <a:spLocks noGrp="1"/>
          </p:cNvSpPr>
          <p:nvPr>
            <p:ph idx="1"/>
          </p:nvPr>
        </p:nvSpPr>
        <p:spPr/>
        <p:txBody>
          <a:bodyPr vert="horz" lIns="91440" tIns="45720" rIns="91440" bIns="45720" rtlCol="0" anchor="t">
            <a:normAutofit/>
          </a:bodyPr>
          <a:lstStyle/>
          <a:p>
            <a:r>
              <a:rPr lang="en-US">
                <a:latin typeface="Sen" pitchFamily="2" charset="0"/>
                <a:cs typeface="Calibri"/>
              </a:rPr>
              <a:t>Be fully present</a:t>
            </a:r>
          </a:p>
          <a:p>
            <a:r>
              <a:rPr lang="en-US">
                <a:latin typeface="Sen" pitchFamily="2" charset="0"/>
                <a:cs typeface="Calibri"/>
              </a:rPr>
              <a:t>Be consistent</a:t>
            </a:r>
          </a:p>
          <a:p>
            <a:r>
              <a:rPr lang="en-US">
                <a:latin typeface="Sen" pitchFamily="2" charset="0"/>
                <a:cs typeface="Calibri"/>
              </a:rPr>
              <a:t>Be yourself</a:t>
            </a:r>
          </a:p>
          <a:p>
            <a:r>
              <a:rPr lang="en-US">
                <a:latin typeface="Sen" pitchFamily="2" charset="0"/>
                <a:cs typeface="Calibri"/>
              </a:rPr>
              <a:t>Listen</a:t>
            </a:r>
          </a:p>
          <a:p>
            <a:r>
              <a:rPr lang="en-US">
                <a:latin typeface="Sen" pitchFamily="2" charset="0"/>
                <a:cs typeface="Calibri"/>
              </a:rPr>
              <a:t>Be empathetic</a:t>
            </a:r>
          </a:p>
          <a:p>
            <a:r>
              <a:rPr lang="en-US">
                <a:latin typeface="Sen" pitchFamily="2" charset="0"/>
                <a:cs typeface="Calibri"/>
              </a:rPr>
              <a:t>Help create a sense of identity and belonging</a:t>
            </a:r>
          </a:p>
        </p:txBody>
      </p:sp>
    </p:spTree>
    <p:extLst>
      <p:ext uri="{BB962C8B-B14F-4D97-AF65-F5344CB8AC3E}">
        <p14:creationId xmlns:p14="http://schemas.microsoft.com/office/powerpoint/2010/main" val="2788015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22FA-E446-DA0B-CA50-FF311B08359E}"/>
              </a:ext>
            </a:extLst>
          </p:cNvPr>
          <p:cNvSpPr>
            <a:spLocks noGrp="1"/>
          </p:cNvSpPr>
          <p:nvPr>
            <p:ph type="title"/>
          </p:nvPr>
        </p:nvSpPr>
        <p:spPr/>
        <p:txBody>
          <a:bodyPr/>
          <a:lstStyle/>
          <a:p>
            <a:r>
              <a:rPr lang="en-US" b="1" u="sng">
                <a:latin typeface="Sen" pitchFamily="2" charset="0"/>
                <a:cs typeface="Calibri"/>
              </a:rPr>
              <a:t>Exploring Diversity</a:t>
            </a:r>
            <a:endParaRPr lang="en-US" b="1" u="sng">
              <a:latin typeface="Sen" pitchFamily="2" charset="0"/>
            </a:endParaRPr>
          </a:p>
        </p:txBody>
      </p:sp>
      <p:sp>
        <p:nvSpPr>
          <p:cNvPr id="3" name="Content Placeholder 2">
            <a:extLst>
              <a:ext uri="{FF2B5EF4-FFF2-40B4-BE49-F238E27FC236}">
                <a16:creationId xmlns:a16="http://schemas.microsoft.com/office/drawing/2014/main" id="{8FD4EA18-9E51-0BCE-6A73-3E5D6E8ADEB6}"/>
              </a:ext>
            </a:extLst>
          </p:cNvPr>
          <p:cNvSpPr>
            <a:spLocks noGrp="1"/>
          </p:cNvSpPr>
          <p:nvPr>
            <p:ph idx="1"/>
          </p:nvPr>
        </p:nvSpPr>
        <p:spPr/>
        <p:txBody>
          <a:bodyPr vert="horz" lIns="91440" tIns="45720" rIns="91440" bIns="45720" rtlCol="0" anchor="t">
            <a:normAutofit/>
          </a:bodyPr>
          <a:lstStyle/>
          <a:p>
            <a:pPr>
              <a:lnSpc>
                <a:spcPct val="100000"/>
              </a:lnSpc>
              <a:spcBef>
                <a:spcPts val="0"/>
              </a:spcBef>
            </a:pPr>
            <a:r>
              <a:rPr lang="en-US">
                <a:latin typeface="Sen" pitchFamily="2" charset="0"/>
                <a:ea typeface="+mn-lt"/>
                <a:cs typeface="+mn-lt"/>
              </a:rPr>
              <a:t>Diversity refers to any significant differences</a:t>
            </a:r>
            <a:endParaRPr lang="en-US">
              <a:latin typeface="Sen" pitchFamily="2" charset="0"/>
              <a:cs typeface="Calibri" panose="020F0502020204030204"/>
            </a:endParaRPr>
          </a:p>
          <a:p>
            <a:pPr>
              <a:lnSpc>
                <a:spcPct val="100000"/>
              </a:lnSpc>
              <a:spcBef>
                <a:spcPts val="0"/>
              </a:spcBef>
            </a:pPr>
            <a:r>
              <a:rPr lang="en-US">
                <a:latin typeface="Sen" pitchFamily="2" charset="0"/>
                <a:ea typeface="+mn-lt"/>
                <a:cs typeface="+mn-lt"/>
              </a:rPr>
              <a:t>You will encounter differences</a:t>
            </a:r>
          </a:p>
          <a:p>
            <a:pPr>
              <a:lnSpc>
                <a:spcPct val="100000"/>
              </a:lnSpc>
              <a:spcBef>
                <a:spcPts val="0"/>
              </a:spcBef>
            </a:pPr>
            <a:r>
              <a:rPr lang="en-US">
                <a:latin typeface="Sen" pitchFamily="2" charset="0"/>
                <a:ea typeface="+mn-lt"/>
                <a:cs typeface="+mn-lt"/>
              </a:rPr>
              <a:t>Youth culture has unique rules</a:t>
            </a:r>
            <a:endParaRPr lang="en-US">
              <a:latin typeface="Sen" pitchFamily="2" charset="0"/>
              <a:cs typeface="Calibri" panose="020F0502020204030204"/>
            </a:endParaRPr>
          </a:p>
          <a:p>
            <a:pPr>
              <a:lnSpc>
                <a:spcPct val="100000"/>
              </a:lnSpc>
              <a:spcBef>
                <a:spcPts val="0"/>
              </a:spcBef>
            </a:pPr>
            <a:r>
              <a:rPr lang="en-US">
                <a:latin typeface="Sen" pitchFamily="2" charset="0"/>
                <a:ea typeface="+mn-lt"/>
                <a:cs typeface="+mn-lt"/>
              </a:rPr>
              <a:t>Diversity is a two-way street</a:t>
            </a:r>
          </a:p>
          <a:p>
            <a:pPr>
              <a:lnSpc>
                <a:spcPct val="100000"/>
              </a:lnSpc>
              <a:spcBef>
                <a:spcPts val="0"/>
              </a:spcBef>
            </a:pPr>
            <a:r>
              <a:rPr lang="en-US">
                <a:latin typeface="Sen" pitchFamily="2" charset="0"/>
                <a:ea typeface="+mn-lt"/>
                <a:cs typeface="+mn-lt"/>
              </a:rPr>
              <a:t>Be understanding and nonjudgmental</a:t>
            </a:r>
          </a:p>
          <a:p>
            <a:endParaRPr lang="en-US">
              <a:cs typeface="Calibri"/>
            </a:endParaRPr>
          </a:p>
        </p:txBody>
      </p:sp>
    </p:spTree>
    <p:extLst>
      <p:ext uri="{BB962C8B-B14F-4D97-AF65-F5344CB8AC3E}">
        <p14:creationId xmlns:p14="http://schemas.microsoft.com/office/powerpoint/2010/main" val="2222679954"/>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D708-4A8D-497B-659C-E7B10F6423EB}"/>
              </a:ext>
            </a:extLst>
          </p:cNvPr>
          <p:cNvSpPr>
            <a:spLocks noGrp="1"/>
          </p:cNvSpPr>
          <p:nvPr>
            <p:ph type="title"/>
          </p:nvPr>
        </p:nvSpPr>
        <p:spPr/>
        <p:txBody>
          <a:bodyPr>
            <a:normAutofit/>
          </a:bodyPr>
          <a:lstStyle/>
          <a:p>
            <a:r>
              <a:rPr lang="en-US" b="1" u="sng">
                <a:latin typeface="Sen" pitchFamily="2" charset="0"/>
              </a:rPr>
              <a:t>Ways You May Differ</a:t>
            </a:r>
          </a:p>
        </p:txBody>
      </p:sp>
      <p:sp>
        <p:nvSpPr>
          <p:cNvPr id="3" name="Content Placeholder 2">
            <a:extLst>
              <a:ext uri="{FF2B5EF4-FFF2-40B4-BE49-F238E27FC236}">
                <a16:creationId xmlns:a16="http://schemas.microsoft.com/office/drawing/2014/main" id="{ACD3F339-8939-0C8E-677C-C1506BB85177}"/>
              </a:ext>
            </a:extLst>
          </p:cNvPr>
          <p:cNvSpPr>
            <a:spLocks noGrp="1"/>
          </p:cNvSpPr>
          <p:nvPr>
            <p:ph sz="half" idx="1"/>
          </p:nvPr>
        </p:nvSpPr>
        <p:spPr>
          <a:xfrm>
            <a:off x="6172200" y="1690688"/>
            <a:ext cx="5181600" cy="4351338"/>
          </a:xfrm>
        </p:spPr>
        <p:txBody>
          <a:bodyPr vert="horz" lIns="91440" tIns="45720" rIns="91440" bIns="45720" rtlCol="0" anchor="t">
            <a:normAutofit/>
          </a:bodyPr>
          <a:lstStyle/>
          <a:p>
            <a:endParaRPr lang="en-US" sz="3200">
              <a:latin typeface="Sen" pitchFamily="2" charset="0"/>
              <a:ea typeface="Calibri"/>
              <a:cs typeface="Calibri"/>
            </a:endParaRPr>
          </a:p>
          <a:p>
            <a:pPr marL="571500" indent="-571500">
              <a:spcBef>
                <a:spcPts val="0"/>
              </a:spcBef>
              <a:spcAft>
                <a:spcPts val="600"/>
              </a:spcAft>
            </a:pPr>
            <a:r>
              <a:rPr lang="en-US" sz="3200">
                <a:latin typeface="Sen" pitchFamily="2" charset="0"/>
                <a:cs typeface="Arial"/>
              </a:rPr>
              <a:t>Interests</a:t>
            </a:r>
          </a:p>
          <a:p>
            <a:pPr marL="571500" indent="-571500">
              <a:spcBef>
                <a:spcPts val="0"/>
              </a:spcBef>
              <a:spcAft>
                <a:spcPts val="600"/>
              </a:spcAft>
            </a:pPr>
            <a:r>
              <a:rPr lang="en-US" sz="3200">
                <a:solidFill>
                  <a:srgbClr val="303030"/>
                </a:solidFill>
                <a:latin typeface="Sen" pitchFamily="2" charset="0"/>
                <a:cs typeface="Arial"/>
              </a:rPr>
              <a:t>Values</a:t>
            </a:r>
          </a:p>
          <a:p>
            <a:pPr marL="571500" indent="-571500">
              <a:spcBef>
                <a:spcPts val="0"/>
              </a:spcBef>
              <a:spcAft>
                <a:spcPts val="600"/>
              </a:spcAft>
            </a:pPr>
            <a:r>
              <a:rPr lang="en-US" sz="3200">
                <a:solidFill>
                  <a:srgbClr val="303030"/>
                </a:solidFill>
                <a:latin typeface="Sen" pitchFamily="2" charset="0"/>
                <a:cs typeface="Arial"/>
              </a:rPr>
              <a:t>Goals</a:t>
            </a:r>
          </a:p>
          <a:p>
            <a:pPr marL="571500" indent="-571500">
              <a:spcBef>
                <a:spcPts val="0"/>
              </a:spcBef>
              <a:spcAft>
                <a:spcPts val="600"/>
              </a:spcAft>
            </a:pPr>
            <a:r>
              <a:rPr lang="en-US" sz="3200">
                <a:solidFill>
                  <a:srgbClr val="303030"/>
                </a:solidFill>
                <a:latin typeface="Sen" pitchFamily="2" charset="0"/>
                <a:cs typeface="Arial"/>
              </a:rPr>
              <a:t>Life experiences</a:t>
            </a:r>
          </a:p>
          <a:p>
            <a:pPr marL="571500" indent="-571500">
              <a:spcBef>
                <a:spcPts val="0"/>
              </a:spcBef>
              <a:spcAft>
                <a:spcPts val="600"/>
              </a:spcAft>
            </a:pPr>
            <a:r>
              <a:rPr lang="en-US" sz="3200">
                <a:solidFill>
                  <a:srgbClr val="303030"/>
                </a:solidFill>
                <a:latin typeface="Sen" pitchFamily="2" charset="0"/>
                <a:cs typeface="Arial"/>
              </a:rPr>
              <a:t>Perspective</a:t>
            </a:r>
            <a:endParaRPr lang="en-US" sz="3200">
              <a:latin typeface="Sen" pitchFamily="2" charset="0"/>
            </a:endParaRPr>
          </a:p>
          <a:p>
            <a:pPr marL="571500" indent="-571500">
              <a:spcBef>
                <a:spcPts val="0"/>
              </a:spcBef>
              <a:spcAft>
                <a:spcPts val="600"/>
              </a:spcAft>
            </a:pPr>
            <a:r>
              <a:rPr lang="en-US" sz="3200">
                <a:solidFill>
                  <a:srgbClr val="303030"/>
                </a:solidFill>
                <a:latin typeface="Sen" pitchFamily="2" charset="0"/>
                <a:cs typeface="Arial"/>
              </a:rPr>
              <a:t>Strengths</a:t>
            </a:r>
          </a:p>
          <a:p>
            <a:pPr marL="571500" indent="-571500">
              <a:spcBef>
                <a:spcPts val="0"/>
              </a:spcBef>
              <a:spcAft>
                <a:spcPts val="600"/>
              </a:spcAft>
              <a:buFont typeface="Arial,Sans-Serif" panose="020B0604020202020204" pitchFamily="34" charset="0"/>
            </a:pPr>
            <a:endParaRPr lang="en-US">
              <a:ea typeface="Calibri" panose="020F0502020204030204"/>
              <a:cs typeface="Calibri" panose="020F0502020204030204"/>
            </a:endParaRPr>
          </a:p>
        </p:txBody>
      </p:sp>
      <p:pic>
        <p:nvPicPr>
          <p:cNvPr id="7" name="Picture 6" descr="Outline of person's facial profile. Profile is made up of puzzle pieces describing different forms of diversity.">
            <a:extLst>
              <a:ext uri="{FF2B5EF4-FFF2-40B4-BE49-F238E27FC236}">
                <a16:creationId xmlns:a16="http://schemas.microsoft.com/office/drawing/2014/main" id="{C215D7E8-2080-CE33-7773-F7C8AB4BCE3F}"/>
              </a:ext>
            </a:extLst>
          </p:cNvPr>
          <p:cNvPicPr>
            <a:picLocks noChangeAspect="1"/>
          </p:cNvPicPr>
          <p:nvPr/>
        </p:nvPicPr>
        <p:blipFill>
          <a:blip r:embed="rId4"/>
          <a:stretch>
            <a:fillRect/>
          </a:stretch>
        </p:blipFill>
        <p:spPr>
          <a:xfrm>
            <a:off x="838200" y="1690688"/>
            <a:ext cx="3923560" cy="4230254"/>
          </a:xfrm>
          <a:prstGeom prst="rect">
            <a:avLst/>
          </a:prstGeom>
          <a:noFill/>
        </p:spPr>
      </p:pic>
    </p:spTree>
    <p:extLst>
      <p:ext uri="{BB962C8B-B14F-4D97-AF65-F5344CB8AC3E}">
        <p14:creationId xmlns:p14="http://schemas.microsoft.com/office/powerpoint/2010/main" val="13669867"/>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8871A-277D-8932-9111-9280E00D7184}"/>
              </a:ext>
            </a:extLst>
          </p:cNvPr>
          <p:cNvSpPr>
            <a:spLocks noGrp="1"/>
          </p:cNvSpPr>
          <p:nvPr>
            <p:ph type="title"/>
          </p:nvPr>
        </p:nvSpPr>
        <p:spPr/>
        <p:txBody>
          <a:bodyPr lIns="91440" tIns="45720" rIns="91440" bIns="45720" anchor="t">
            <a:noAutofit/>
          </a:bodyPr>
          <a:lstStyle/>
          <a:p>
            <a:r>
              <a:rPr lang="en-US" b="1" u="sng">
                <a:latin typeface="Sen" pitchFamily="2" charset="0"/>
              </a:rPr>
              <a:t>Building Identity and Belonging</a:t>
            </a:r>
            <a:endParaRPr lang="en-US" b="1" u="sng">
              <a:latin typeface="Sen" pitchFamily="2" charset="0"/>
              <a:cs typeface="Calibri Light"/>
            </a:endParaRPr>
          </a:p>
        </p:txBody>
      </p:sp>
      <p:sp>
        <p:nvSpPr>
          <p:cNvPr id="3" name="Content Placeholder 2">
            <a:extLst>
              <a:ext uri="{FF2B5EF4-FFF2-40B4-BE49-F238E27FC236}">
                <a16:creationId xmlns:a16="http://schemas.microsoft.com/office/drawing/2014/main" id="{6C9F845E-762E-F66B-2892-9D9B05A0AA00}"/>
              </a:ext>
            </a:extLst>
          </p:cNvPr>
          <p:cNvSpPr>
            <a:spLocks noGrp="1"/>
          </p:cNvSpPr>
          <p:nvPr>
            <p:ph idx="1"/>
          </p:nvPr>
        </p:nvSpPr>
        <p:spPr/>
        <p:txBody>
          <a:bodyPr lIns="91440" tIns="45720" rIns="91440" bIns="45720" anchor="t"/>
          <a:lstStyle/>
          <a:p>
            <a:r>
              <a:rPr lang="en-US">
                <a:latin typeface="Sen" pitchFamily="2" charset="0"/>
              </a:rPr>
              <a:t>Express genuine care to your mentee</a:t>
            </a:r>
          </a:p>
          <a:p>
            <a:r>
              <a:rPr lang="en-US">
                <a:latin typeface="Sen" pitchFamily="2" charset="0"/>
              </a:rPr>
              <a:t>Respect your mentees boundaries</a:t>
            </a:r>
            <a:endParaRPr lang="en-US">
              <a:latin typeface="Sen" pitchFamily="2" charset="0"/>
              <a:ea typeface="Calibri"/>
              <a:cs typeface="Calibri"/>
            </a:endParaRPr>
          </a:p>
          <a:p>
            <a:r>
              <a:rPr lang="en-US">
                <a:latin typeface="Sen" pitchFamily="2" charset="0"/>
              </a:rPr>
              <a:t>Strengthen trust between you and your mentee</a:t>
            </a:r>
          </a:p>
          <a:p>
            <a:r>
              <a:rPr lang="en-US">
                <a:latin typeface="Sen" pitchFamily="2" charset="0"/>
              </a:rPr>
              <a:t>Create safe spaces</a:t>
            </a:r>
            <a:endParaRPr lang="en-US">
              <a:latin typeface="Sen" pitchFamily="2" charset="0"/>
              <a:ea typeface="Calibri"/>
              <a:cs typeface="Calibri"/>
            </a:endParaRPr>
          </a:p>
          <a:p>
            <a:r>
              <a:rPr lang="en-US">
                <a:latin typeface="Sen" pitchFamily="2" charset="0"/>
              </a:rPr>
              <a:t>Allow mentee's voice to be heard</a:t>
            </a:r>
            <a:endParaRPr lang="en-US">
              <a:latin typeface="Sen" pitchFamily="2" charset="0"/>
              <a:ea typeface="Calibri"/>
              <a:cs typeface="Calibri"/>
            </a:endParaRPr>
          </a:p>
        </p:txBody>
      </p:sp>
    </p:spTree>
    <p:extLst>
      <p:ext uri="{BB962C8B-B14F-4D97-AF65-F5344CB8AC3E}">
        <p14:creationId xmlns:p14="http://schemas.microsoft.com/office/powerpoint/2010/main" val="2907832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AB928-8876-C1B8-19E9-81F407A2B10D}"/>
              </a:ext>
            </a:extLst>
          </p:cNvPr>
          <p:cNvSpPr>
            <a:spLocks noGrp="1"/>
          </p:cNvSpPr>
          <p:nvPr>
            <p:ph type="title"/>
          </p:nvPr>
        </p:nvSpPr>
        <p:spPr/>
        <p:txBody>
          <a:bodyPr/>
          <a:lstStyle/>
          <a:p>
            <a:r>
              <a:rPr lang="en-US" b="1" u="sng">
                <a:latin typeface="Sen" pitchFamily="2" charset="0"/>
                <a:cs typeface="Calibri"/>
              </a:rPr>
              <a:t>Building Growth Mindset</a:t>
            </a:r>
            <a:endParaRPr lang="en-US" b="1" u="sng">
              <a:latin typeface="Sen" pitchFamily="2" charset="0"/>
            </a:endParaRPr>
          </a:p>
        </p:txBody>
      </p:sp>
      <p:sp>
        <p:nvSpPr>
          <p:cNvPr id="3" name="Content Placeholder 2">
            <a:extLst>
              <a:ext uri="{FF2B5EF4-FFF2-40B4-BE49-F238E27FC236}">
                <a16:creationId xmlns:a16="http://schemas.microsoft.com/office/drawing/2014/main" id="{07D04BCA-146B-7BF4-330E-A3B8EE3CDAA2}"/>
              </a:ext>
            </a:extLst>
          </p:cNvPr>
          <p:cNvSpPr>
            <a:spLocks noGrp="1"/>
          </p:cNvSpPr>
          <p:nvPr>
            <p:ph idx="1"/>
          </p:nvPr>
        </p:nvSpPr>
        <p:spPr/>
        <p:txBody>
          <a:bodyPr vert="horz" lIns="91440" tIns="45720" rIns="91440" bIns="45720" rtlCol="0" anchor="t">
            <a:normAutofit/>
          </a:bodyPr>
          <a:lstStyle/>
          <a:p>
            <a:r>
              <a:rPr lang="en-US">
                <a:latin typeface="Sen" pitchFamily="2" charset="0"/>
                <a:cs typeface="Calibri Light"/>
              </a:rPr>
              <a:t>Challenges are an opportunity to learn</a:t>
            </a:r>
          </a:p>
          <a:p>
            <a:r>
              <a:rPr lang="en-US">
                <a:latin typeface="Sen" pitchFamily="2" charset="0"/>
                <a:cs typeface="Calibri Light"/>
              </a:rPr>
              <a:t>Be open to learning new things</a:t>
            </a:r>
            <a:endParaRPr lang="en-US">
              <a:latin typeface="Sen" pitchFamily="2" charset="0"/>
              <a:ea typeface="Calibri"/>
              <a:cs typeface="Calibri Light"/>
            </a:endParaRPr>
          </a:p>
          <a:p>
            <a:r>
              <a:rPr lang="en-US">
                <a:latin typeface="Sen" pitchFamily="2" charset="0"/>
                <a:cs typeface="Calibri Light"/>
              </a:rPr>
              <a:t>Make "yet" statements</a:t>
            </a:r>
            <a:endParaRPr lang="en-US">
              <a:latin typeface="Sen" pitchFamily="2" charset="0"/>
              <a:ea typeface="Calibri"/>
              <a:cs typeface="Calibri Light"/>
            </a:endParaRPr>
          </a:p>
          <a:p>
            <a:r>
              <a:rPr lang="en-US">
                <a:latin typeface="Sen" pitchFamily="2" charset="0"/>
                <a:cs typeface="Calibri Light"/>
              </a:rPr>
              <a:t>Encourage questions</a:t>
            </a:r>
            <a:endParaRPr lang="en-US">
              <a:latin typeface="Sen" pitchFamily="2" charset="0"/>
              <a:ea typeface="Calibri"/>
              <a:cs typeface="Calibri Light"/>
            </a:endParaRPr>
          </a:p>
          <a:p>
            <a:r>
              <a:rPr lang="en-US">
                <a:latin typeface="Sen" pitchFamily="2" charset="0"/>
                <a:cs typeface="Calibri Light"/>
              </a:rPr>
              <a:t>Practice "</a:t>
            </a:r>
            <a:r>
              <a:rPr lang="en-US" err="1">
                <a:latin typeface="Sen" pitchFamily="2" charset="0"/>
                <a:cs typeface="Calibri Light"/>
              </a:rPr>
              <a:t>nexting</a:t>
            </a:r>
            <a:r>
              <a:rPr lang="en-US">
                <a:latin typeface="Sen" pitchFamily="2" charset="0"/>
                <a:cs typeface="Calibri Light"/>
              </a:rPr>
              <a:t>" with your mentee</a:t>
            </a:r>
            <a:endParaRPr lang="en-US">
              <a:latin typeface="Sen" pitchFamily="2" charset="0"/>
              <a:ea typeface="Calibri"/>
              <a:cs typeface="Calibri Light"/>
            </a:endParaRPr>
          </a:p>
          <a:p>
            <a:pPr marL="0" indent="0">
              <a:buNone/>
            </a:pPr>
            <a:endParaRPr lang="en-US">
              <a:cs typeface="Calibri Light"/>
            </a:endParaRPr>
          </a:p>
        </p:txBody>
      </p:sp>
    </p:spTree>
    <p:extLst>
      <p:ext uri="{BB962C8B-B14F-4D97-AF65-F5344CB8AC3E}">
        <p14:creationId xmlns:p14="http://schemas.microsoft.com/office/powerpoint/2010/main" val="994232075"/>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7BC9AA93-9E35-63A5-A6E5-10C09A8C50D5}"/>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F1816-2E3A-F2FB-48D5-06E969C3AAE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a:solidFill>
                  <a:srgbClr val="FFFFFF"/>
                </a:solidFill>
                <a:latin typeface="Sen ExtraBold" pitchFamily="2" charset="0"/>
                <a:cs typeface="Calibri"/>
              </a:rPr>
              <a:t>Ready...break!</a:t>
            </a:r>
            <a:endParaRPr lang="en-US" sz="5200" b="1">
              <a:solidFill>
                <a:srgbClr val="FFFFFF"/>
              </a:solidFill>
              <a:latin typeface="Sen ExtraBold" pitchFamily="2" charset="0"/>
            </a:endParaRPr>
          </a:p>
        </p:txBody>
      </p:sp>
    </p:spTree>
    <p:extLst>
      <p:ext uri="{BB962C8B-B14F-4D97-AF65-F5344CB8AC3E}">
        <p14:creationId xmlns:p14="http://schemas.microsoft.com/office/powerpoint/2010/main" val="263297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F47E-31AD-FDCF-8B71-51013BE4C901}"/>
              </a:ext>
            </a:extLst>
          </p:cNvPr>
          <p:cNvSpPr>
            <a:spLocks noGrp="1"/>
          </p:cNvSpPr>
          <p:nvPr>
            <p:ph type="title"/>
          </p:nvPr>
        </p:nvSpPr>
        <p:spPr/>
        <p:txBody>
          <a:bodyPr lIns="91440" tIns="45720" rIns="91440" bIns="45720" anchor="t">
            <a:normAutofit fontScale="90000"/>
          </a:bodyPr>
          <a:lstStyle/>
          <a:p>
            <a:r>
              <a:rPr lang="en-US">
                <a:latin typeface="Sen ExtraBold" pitchFamily="2" charset="0"/>
                <a:ea typeface="Calibri Light"/>
                <a:cs typeface="Calibri Light"/>
              </a:rPr>
              <a:t>Match Boundaries</a:t>
            </a:r>
          </a:p>
        </p:txBody>
      </p:sp>
    </p:spTree>
    <p:extLst>
      <p:ext uri="{BB962C8B-B14F-4D97-AF65-F5344CB8AC3E}">
        <p14:creationId xmlns:p14="http://schemas.microsoft.com/office/powerpoint/2010/main" val="897236146"/>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5FBB-8A99-91B6-6323-1DDB22C7AB48}"/>
              </a:ext>
            </a:extLst>
          </p:cNvPr>
          <p:cNvSpPr>
            <a:spLocks noGrp="1"/>
          </p:cNvSpPr>
          <p:nvPr>
            <p:ph type="title"/>
          </p:nvPr>
        </p:nvSpPr>
        <p:spPr>
          <a:xfrm>
            <a:off x="838200" y="586798"/>
            <a:ext cx="10515600" cy="1325563"/>
          </a:xfrm>
        </p:spPr>
        <p:txBody>
          <a:bodyPr lIns="91440" tIns="45720" rIns="91440" bIns="45720" anchor="t">
            <a:normAutofit/>
          </a:bodyPr>
          <a:lstStyle/>
          <a:p>
            <a:r>
              <a:rPr lang="en-US" b="1" u="sng">
                <a:latin typeface="Sen" pitchFamily="2" charset="0"/>
              </a:rPr>
              <a:t>Safe Environment</a:t>
            </a:r>
          </a:p>
        </p:txBody>
      </p:sp>
      <p:sp>
        <p:nvSpPr>
          <p:cNvPr id="3" name="Content Placeholder 2">
            <a:extLst>
              <a:ext uri="{FF2B5EF4-FFF2-40B4-BE49-F238E27FC236}">
                <a16:creationId xmlns:a16="http://schemas.microsoft.com/office/drawing/2014/main" id="{E6CA70B5-61BC-1E4B-7003-149C30116582}"/>
              </a:ext>
            </a:extLst>
          </p:cNvPr>
          <p:cNvSpPr>
            <a:spLocks noGrp="1"/>
          </p:cNvSpPr>
          <p:nvPr>
            <p:ph idx="1"/>
          </p:nvPr>
        </p:nvSpPr>
        <p:spPr>
          <a:xfrm>
            <a:off x="838200" y="1635703"/>
            <a:ext cx="10515600" cy="4351338"/>
          </a:xfrm>
        </p:spPr>
        <p:txBody>
          <a:bodyPr vert="horz" lIns="91440" tIns="45720" rIns="91440" bIns="45720" rtlCol="0">
            <a:noAutofit/>
          </a:bodyPr>
          <a:lstStyle/>
          <a:p>
            <a:r>
              <a:rPr lang="en-US" dirty="0">
                <a:latin typeface="Sen" pitchFamily="2" charset="0"/>
              </a:rPr>
              <a:t>School-based</a:t>
            </a:r>
          </a:p>
          <a:p>
            <a:pPr lvl="1">
              <a:buFont typeface="Courier New" panose="02070309020205020404" pitchFamily="49" charset="0"/>
              <a:buChar char="o"/>
            </a:pPr>
            <a:r>
              <a:rPr lang="en-US" sz="2800" dirty="0">
                <a:latin typeface="Sen" pitchFamily="2" charset="0"/>
              </a:rPr>
              <a:t>Meet during school day at the school</a:t>
            </a:r>
          </a:p>
          <a:p>
            <a:pPr lvl="1">
              <a:buFont typeface="Courier New" panose="02070309020205020404" pitchFamily="49" charset="0"/>
              <a:buChar char="o"/>
            </a:pPr>
            <a:r>
              <a:rPr lang="en-US" sz="2800" dirty="0">
                <a:latin typeface="Sen" pitchFamily="2" charset="0"/>
              </a:rPr>
              <a:t>Public places; doors and blinds open</a:t>
            </a:r>
          </a:p>
          <a:p>
            <a:pPr lvl="1">
              <a:buFont typeface="Courier New" panose="02070309020205020404" pitchFamily="49" charset="0"/>
              <a:buChar char="o"/>
            </a:pPr>
            <a:r>
              <a:rPr lang="en-US" sz="2800" dirty="0">
                <a:latin typeface="Sen" pitchFamily="2" charset="0"/>
              </a:rPr>
              <a:t>Schedule meetings in advance</a:t>
            </a:r>
          </a:p>
          <a:p>
            <a:r>
              <a:rPr lang="en-US" dirty="0">
                <a:latin typeface="Sen" pitchFamily="2" charset="0"/>
              </a:rPr>
              <a:t>Potential local opportunities</a:t>
            </a:r>
          </a:p>
          <a:p>
            <a:r>
              <a:rPr lang="en-US" dirty="0">
                <a:latin typeface="Sen" pitchFamily="2" charset="0"/>
              </a:rPr>
              <a:t>Physical touch</a:t>
            </a:r>
          </a:p>
          <a:p>
            <a:pPr lvl="1">
              <a:buFont typeface="Courier New" panose="02070309020205020404" pitchFamily="49" charset="0"/>
              <a:buChar char="o"/>
            </a:pPr>
            <a:r>
              <a:rPr lang="en-US" sz="2800" dirty="0">
                <a:latin typeface="Sen" pitchFamily="2" charset="0"/>
              </a:rPr>
              <a:t>High fives</a:t>
            </a:r>
          </a:p>
          <a:p>
            <a:pPr lvl="1">
              <a:buFont typeface="Courier New" panose="02070309020205020404" pitchFamily="49" charset="0"/>
              <a:buChar char="o"/>
            </a:pPr>
            <a:r>
              <a:rPr lang="en-US" sz="2800" dirty="0">
                <a:latin typeface="Sen" pitchFamily="2" charset="0"/>
              </a:rPr>
              <a:t>Fist Bumps</a:t>
            </a:r>
          </a:p>
          <a:p>
            <a:pPr lvl="1">
              <a:buFont typeface="Courier New" panose="02070309020205020404" pitchFamily="49" charset="0"/>
              <a:buChar char="o"/>
            </a:pPr>
            <a:r>
              <a:rPr lang="en-US" sz="2800" dirty="0">
                <a:latin typeface="Sen" pitchFamily="2" charset="0"/>
              </a:rPr>
              <a:t>Side Hugs</a:t>
            </a:r>
          </a:p>
          <a:p>
            <a:pPr marL="457200" lvl="1" indent="0">
              <a:buNone/>
            </a:pPr>
            <a:endParaRPr lang="en-US" sz="2800" dirty="0"/>
          </a:p>
        </p:txBody>
      </p:sp>
    </p:spTree>
    <p:extLst>
      <p:ext uri="{BB962C8B-B14F-4D97-AF65-F5344CB8AC3E}">
        <p14:creationId xmlns:p14="http://schemas.microsoft.com/office/powerpoint/2010/main" val="2501395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299A5-FC46-5AE6-A08B-3C0629288BF5}"/>
              </a:ext>
            </a:extLst>
          </p:cNvPr>
          <p:cNvSpPr>
            <a:spLocks noGrp="1"/>
          </p:cNvSpPr>
          <p:nvPr>
            <p:ph type="title"/>
          </p:nvPr>
        </p:nvSpPr>
        <p:spPr/>
        <p:txBody>
          <a:bodyPr/>
          <a:lstStyle/>
          <a:p>
            <a:r>
              <a:rPr lang="en-US" b="1" u="sng">
                <a:latin typeface="Sen" pitchFamily="2" charset="0"/>
                <a:cs typeface="Calibri"/>
              </a:rPr>
              <a:t>Time</a:t>
            </a:r>
            <a:endParaRPr lang="en-US" b="1" u="sng">
              <a:latin typeface="Sen" pitchFamily="2" charset="0"/>
            </a:endParaRPr>
          </a:p>
        </p:txBody>
      </p:sp>
      <p:sp>
        <p:nvSpPr>
          <p:cNvPr id="3" name="Content Placeholder 2">
            <a:extLst>
              <a:ext uri="{FF2B5EF4-FFF2-40B4-BE49-F238E27FC236}">
                <a16:creationId xmlns:a16="http://schemas.microsoft.com/office/drawing/2014/main" id="{964FA022-43A2-FFE5-F269-8754CFA4A022}"/>
              </a:ext>
            </a:extLst>
          </p:cNvPr>
          <p:cNvSpPr>
            <a:spLocks noGrp="1"/>
          </p:cNvSpPr>
          <p:nvPr>
            <p:ph idx="1"/>
          </p:nvPr>
        </p:nvSpPr>
        <p:spPr/>
        <p:txBody>
          <a:bodyPr vert="horz" lIns="91440" tIns="45720" rIns="91440" bIns="45720" rtlCol="0" anchor="t">
            <a:normAutofit/>
          </a:bodyPr>
          <a:lstStyle/>
          <a:p>
            <a:r>
              <a:rPr lang="en-US" dirty="0">
                <a:latin typeface="Sen" pitchFamily="2" charset="0"/>
                <a:cs typeface="Calibri Light"/>
              </a:rPr>
              <a:t>Only engage in one weekly meeting</a:t>
            </a:r>
            <a:endParaRPr lang="en-US" dirty="0">
              <a:latin typeface="Sen" pitchFamily="2" charset="0"/>
              <a:cs typeface="Calibri" panose="020F0502020204030204"/>
            </a:endParaRPr>
          </a:p>
          <a:p>
            <a:pPr lvl="1">
              <a:buFont typeface="Courier New" panose="02070309020205020404" pitchFamily="49" charset="0"/>
              <a:buChar char="o"/>
            </a:pPr>
            <a:r>
              <a:rPr lang="en-US" sz="2800" dirty="0">
                <a:latin typeface="Sen" pitchFamily="2" charset="0"/>
                <a:cs typeface="Calibri Light"/>
              </a:rPr>
              <a:t>Once a week for 30-60min</a:t>
            </a:r>
          </a:p>
          <a:p>
            <a:r>
              <a:rPr lang="en-US" dirty="0">
                <a:latin typeface="Sen" pitchFamily="2" charset="0"/>
                <a:cs typeface="Calibri Light"/>
              </a:rPr>
              <a:t>Be "in the moment" when meeting</a:t>
            </a:r>
          </a:p>
          <a:p>
            <a:r>
              <a:rPr lang="en-US" dirty="0">
                <a:latin typeface="Sen" pitchFamily="2" charset="0"/>
                <a:cs typeface="Calibri Light"/>
              </a:rPr>
              <a:t>Consistency and frequency is important</a:t>
            </a:r>
          </a:p>
          <a:p>
            <a:r>
              <a:rPr lang="en-US" dirty="0">
                <a:latin typeface="Sen" pitchFamily="2" charset="0"/>
                <a:cs typeface="Calibri Light"/>
              </a:rPr>
              <a:t>Honor </a:t>
            </a:r>
            <a:r>
              <a:rPr lang="en-US" dirty="0" err="1">
                <a:latin typeface="Sen" pitchFamily="2" charset="0"/>
                <a:cs typeface="Calibri Light"/>
              </a:rPr>
              <a:t>TeamMates</a:t>
            </a:r>
            <a:r>
              <a:rPr lang="en-US" dirty="0">
                <a:latin typeface="Sen" pitchFamily="2" charset="0"/>
                <a:cs typeface="Calibri Light"/>
              </a:rPr>
              <a:t> model</a:t>
            </a:r>
          </a:p>
          <a:p>
            <a:endParaRPr lang="en-US" sz="3200" dirty="0">
              <a:latin typeface="Calibri Light"/>
              <a:cs typeface="Calibri Light"/>
            </a:endParaRPr>
          </a:p>
        </p:txBody>
      </p:sp>
    </p:spTree>
    <p:extLst>
      <p:ext uri="{BB962C8B-B14F-4D97-AF65-F5344CB8AC3E}">
        <p14:creationId xmlns:p14="http://schemas.microsoft.com/office/powerpoint/2010/main" val="3225312629"/>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524DB-5978-A3F9-8D72-8FB2528B64EA}"/>
              </a:ext>
            </a:extLst>
          </p:cNvPr>
          <p:cNvSpPr>
            <a:spLocks noGrp="1"/>
          </p:cNvSpPr>
          <p:nvPr>
            <p:ph type="title"/>
          </p:nvPr>
        </p:nvSpPr>
        <p:spPr/>
        <p:txBody>
          <a:bodyPr lIns="91440" tIns="45720" rIns="91440" bIns="45720" anchor="t"/>
          <a:lstStyle/>
          <a:p>
            <a:r>
              <a:rPr lang="en-US" b="1" u="sng">
                <a:latin typeface="Sen" pitchFamily="2" charset="0"/>
              </a:rPr>
              <a:t>Online Training Agreements</a:t>
            </a:r>
            <a:endParaRPr lang="en-US" b="1">
              <a:latin typeface="Sen" pitchFamily="2" charset="0"/>
            </a:endParaRPr>
          </a:p>
        </p:txBody>
      </p:sp>
      <p:sp>
        <p:nvSpPr>
          <p:cNvPr id="4" name="Content Placeholder 3">
            <a:extLst>
              <a:ext uri="{FF2B5EF4-FFF2-40B4-BE49-F238E27FC236}">
                <a16:creationId xmlns:a16="http://schemas.microsoft.com/office/drawing/2014/main" id="{B36B5677-7010-5B69-697A-7A08D0E0967E}"/>
              </a:ext>
            </a:extLst>
          </p:cNvPr>
          <p:cNvSpPr>
            <a:spLocks noGrp="1"/>
          </p:cNvSpPr>
          <p:nvPr>
            <p:ph idx="1"/>
          </p:nvPr>
        </p:nvSpPr>
        <p:spPr/>
        <p:txBody>
          <a:bodyPr lIns="91440" tIns="45720" rIns="91440" bIns="45720" anchor="t"/>
          <a:lstStyle/>
          <a:p>
            <a:pPr marL="514350" indent="-514350" fontAlgn="base">
              <a:buFont typeface="+mj-lt"/>
              <a:buAutoNum type="arabicPeriod"/>
            </a:pPr>
            <a:r>
              <a:rPr lang="en-US" dirty="0">
                <a:solidFill>
                  <a:srgbClr val="000000"/>
                </a:solidFill>
                <a:latin typeface="Sen" pitchFamily="2" charset="0"/>
                <a:ea typeface="Calibri"/>
                <a:cs typeface="Calibri"/>
              </a:rPr>
              <a:t>Questions Rock!</a:t>
            </a:r>
          </a:p>
          <a:p>
            <a:pPr marL="514350" indent="-514350" fontAlgn="base">
              <a:buFont typeface="+mj-lt"/>
              <a:buAutoNum type="arabicPeriod"/>
            </a:pPr>
            <a:r>
              <a:rPr lang="en-US" dirty="0">
                <a:solidFill>
                  <a:srgbClr val="000000"/>
                </a:solidFill>
                <a:latin typeface="Sen" pitchFamily="2" charset="0"/>
                <a:ea typeface="Calibri"/>
                <a:cs typeface="Calibri"/>
              </a:rPr>
              <a:t>Beginner's Mind</a:t>
            </a:r>
            <a:endParaRPr lang="en-US" dirty="0">
              <a:solidFill>
                <a:srgbClr val="000000"/>
              </a:solidFill>
              <a:effectLst/>
              <a:latin typeface="Sen" pitchFamily="2" charset="0"/>
            </a:endParaRPr>
          </a:p>
          <a:p>
            <a:pPr marL="514350" indent="-514350" algn="l" rtl="0" fontAlgn="base">
              <a:buFont typeface="+mj-lt"/>
              <a:buAutoNum type="arabicPeriod"/>
            </a:pPr>
            <a:r>
              <a:rPr lang="en-US" u="none" strike="noStrike" dirty="0">
                <a:solidFill>
                  <a:srgbClr val="000000"/>
                </a:solidFill>
                <a:effectLst/>
                <a:latin typeface="Sen" pitchFamily="2" charset="0"/>
                <a:ea typeface="Calibri"/>
                <a:cs typeface="Calibri"/>
              </a:rPr>
              <a:t>Hang Up and Hang Out</a:t>
            </a:r>
            <a:r>
              <a:rPr lang="en-US" dirty="0">
                <a:solidFill>
                  <a:srgbClr val="000000"/>
                </a:solidFill>
                <a:effectLst/>
                <a:latin typeface="Sen" pitchFamily="2" charset="0"/>
                <a:ea typeface="Calibri"/>
                <a:cs typeface="Calibri"/>
              </a:rPr>
              <a:t>​</a:t>
            </a:r>
          </a:p>
        </p:txBody>
      </p:sp>
    </p:spTree>
    <p:extLst>
      <p:ext uri="{BB962C8B-B14F-4D97-AF65-F5344CB8AC3E}">
        <p14:creationId xmlns:p14="http://schemas.microsoft.com/office/powerpoint/2010/main" val="904098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C48F-4FCF-1DC0-2636-3BC14FE8704E}"/>
              </a:ext>
            </a:extLst>
          </p:cNvPr>
          <p:cNvSpPr>
            <a:spLocks noGrp="1"/>
          </p:cNvSpPr>
          <p:nvPr>
            <p:ph type="title"/>
          </p:nvPr>
        </p:nvSpPr>
        <p:spPr/>
        <p:txBody>
          <a:bodyPr>
            <a:normAutofit/>
          </a:bodyPr>
          <a:lstStyle/>
          <a:p>
            <a:r>
              <a:rPr lang="en-US" b="1" u="sng">
                <a:latin typeface="Sen" pitchFamily="2" charset="0"/>
              </a:rPr>
              <a:t>Communication</a:t>
            </a:r>
          </a:p>
        </p:txBody>
      </p:sp>
      <p:sp>
        <p:nvSpPr>
          <p:cNvPr id="3" name="Content Placeholder 2">
            <a:extLst>
              <a:ext uri="{FF2B5EF4-FFF2-40B4-BE49-F238E27FC236}">
                <a16:creationId xmlns:a16="http://schemas.microsoft.com/office/drawing/2014/main" id="{67685273-449E-DEF6-09A3-663EDC4AECE2}"/>
              </a:ext>
            </a:extLst>
          </p:cNvPr>
          <p:cNvSpPr>
            <a:spLocks noGrp="1"/>
          </p:cNvSpPr>
          <p:nvPr>
            <p:ph sz="half" idx="1"/>
          </p:nvPr>
        </p:nvSpPr>
        <p:spPr>
          <a:xfrm>
            <a:off x="838199" y="1540576"/>
            <a:ext cx="6332035" cy="4230254"/>
          </a:xfrm>
        </p:spPr>
        <p:txBody>
          <a:bodyPr vert="horz" lIns="91440" tIns="45720" rIns="91440" bIns="45720" rtlCol="0">
            <a:normAutofit/>
          </a:bodyPr>
          <a:lstStyle/>
          <a:p>
            <a:r>
              <a:rPr lang="en-US" sz="2600" dirty="0">
                <a:latin typeface="Sen" pitchFamily="2" charset="0"/>
              </a:rPr>
              <a:t>All communication between mentor and mentee is through the school</a:t>
            </a:r>
          </a:p>
          <a:p>
            <a:r>
              <a:rPr lang="en-US" sz="2600" dirty="0">
                <a:latin typeface="Sen" pitchFamily="2" charset="0"/>
              </a:rPr>
              <a:t>Your local coordinator is your go-to person</a:t>
            </a:r>
          </a:p>
          <a:p>
            <a:r>
              <a:rPr lang="en-US" sz="2600" dirty="0">
                <a:latin typeface="Sen" pitchFamily="2" charset="0"/>
              </a:rPr>
              <a:t>Do not follow or friend your mentee on any social media platforms</a:t>
            </a:r>
          </a:p>
        </p:txBody>
      </p:sp>
      <p:pic>
        <p:nvPicPr>
          <p:cNvPr id="4" name="Picture 5" descr="Various social media icons in a circle with a strike through it indicating social media contact is prohibited ">
            <a:extLst>
              <a:ext uri="{FF2B5EF4-FFF2-40B4-BE49-F238E27FC236}">
                <a16:creationId xmlns:a16="http://schemas.microsoft.com/office/drawing/2014/main" id="{19DF7DD4-8D26-4D76-6A9F-4CE52E2DA2B9}"/>
              </a:ext>
            </a:extLst>
          </p:cNvPr>
          <p:cNvPicPr>
            <a:picLocks noChangeAspect="1"/>
          </p:cNvPicPr>
          <p:nvPr/>
        </p:nvPicPr>
        <p:blipFill>
          <a:blip r:embed="rId3"/>
          <a:stretch>
            <a:fillRect/>
          </a:stretch>
        </p:blipFill>
        <p:spPr>
          <a:xfrm>
            <a:off x="7028703" y="998332"/>
            <a:ext cx="4608248" cy="4622385"/>
          </a:xfrm>
          <a:prstGeom prst="rect">
            <a:avLst/>
          </a:prstGeom>
          <a:noFill/>
        </p:spPr>
      </p:pic>
    </p:spTree>
    <p:extLst>
      <p:ext uri="{BB962C8B-B14F-4D97-AF65-F5344CB8AC3E}">
        <p14:creationId xmlns:p14="http://schemas.microsoft.com/office/powerpoint/2010/main" val="2288924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590D4-B38F-4BB9-777C-5BD55908F492}"/>
              </a:ext>
            </a:extLst>
          </p:cNvPr>
          <p:cNvSpPr>
            <a:spLocks noGrp="1"/>
          </p:cNvSpPr>
          <p:nvPr>
            <p:ph type="title"/>
          </p:nvPr>
        </p:nvSpPr>
        <p:spPr>
          <a:xfrm>
            <a:off x="838200" y="681037"/>
            <a:ext cx="10515600" cy="1325563"/>
          </a:xfrm>
        </p:spPr>
        <p:txBody>
          <a:bodyPr lIns="91440" tIns="45720" rIns="91440" bIns="45720" anchor="t"/>
          <a:lstStyle/>
          <a:p>
            <a:r>
              <a:rPr lang="en-US" b="1" u="sng">
                <a:latin typeface="Sen" pitchFamily="2" charset="0"/>
                <a:cs typeface="Calibri"/>
              </a:rPr>
              <a:t>Gift Giving</a:t>
            </a:r>
            <a:endParaRPr lang="en-US" b="1" u="sng">
              <a:latin typeface="Sen" pitchFamily="2" charset="0"/>
            </a:endParaRPr>
          </a:p>
        </p:txBody>
      </p:sp>
      <p:sp>
        <p:nvSpPr>
          <p:cNvPr id="3" name="Content Placeholder 2">
            <a:extLst>
              <a:ext uri="{FF2B5EF4-FFF2-40B4-BE49-F238E27FC236}">
                <a16:creationId xmlns:a16="http://schemas.microsoft.com/office/drawing/2014/main" id="{F1C3FE06-3ED0-C3F0-28CA-64705103E46C}"/>
              </a:ext>
            </a:extLst>
          </p:cNvPr>
          <p:cNvSpPr>
            <a:spLocks noGrp="1"/>
          </p:cNvSpPr>
          <p:nvPr>
            <p:ph idx="1"/>
          </p:nvPr>
        </p:nvSpPr>
        <p:spPr/>
        <p:txBody>
          <a:bodyPr vert="horz" lIns="91440" tIns="45720" rIns="91440" bIns="45720" rtlCol="0" anchor="t">
            <a:normAutofit/>
          </a:bodyPr>
          <a:lstStyle/>
          <a:p>
            <a:r>
              <a:rPr lang="en-US">
                <a:latin typeface="Sen" pitchFamily="2" charset="0"/>
                <a:cs typeface="Calibri Light"/>
              </a:rPr>
              <a:t>Avoid giving gifts</a:t>
            </a:r>
          </a:p>
          <a:p>
            <a:r>
              <a:rPr lang="en-US">
                <a:latin typeface="Sen" pitchFamily="2" charset="0"/>
                <a:cs typeface="Calibri Light"/>
              </a:rPr>
              <a:t>Act as an advocate, not as an ATM</a:t>
            </a:r>
          </a:p>
          <a:p>
            <a:r>
              <a:rPr lang="en-US">
                <a:latin typeface="Sen" pitchFamily="2" charset="0"/>
                <a:cs typeface="Calibri Light"/>
              </a:rPr>
              <a:t>Keep the focus on relationship-building</a:t>
            </a:r>
          </a:p>
        </p:txBody>
      </p:sp>
    </p:spTree>
    <p:extLst>
      <p:ext uri="{BB962C8B-B14F-4D97-AF65-F5344CB8AC3E}">
        <p14:creationId xmlns:p14="http://schemas.microsoft.com/office/powerpoint/2010/main" val="3868644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623E4-AAC0-3D91-57AE-182C6990E93F}"/>
              </a:ext>
            </a:extLst>
          </p:cNvPr>
          <p:cNvSpPr>
            <a:spLocks noGrp="1"/>
          </p:cNvSpPr>
          <p:nvPr>
            <p:ph type="title"/>
          </p:nvPr>
        </p:nvSpPr>
        <p:spPr/>
        <p:txBody>
          <a:bodyPr/>
          <a:lstStyle/>
          <a:p>
            <a:r>
              <a:rPr lang="en-US" b="1" u="sng">
                <a:latin typeface="Sen" pitchFamily="2" charset="0"/>
                <a:cs typeface="Calibri"/>
              </a:rPr>
              <a:t>Self-Disclosure</a:t>
            </a:r>
            <a:endParaRPr lang="en-US" b="1" u="sng">
              <a:latin typeface="Sen" pitchFamily="2" charset="0"/>
            </a:endParaRPr>
          </a:p>
        </p:txBody>
      </p:sp>
      <p:sp>
        <p:nvSpPr>
          <p:cNvPr id="3" name="Content Placeholder 2">
            <a:extLst>
              <a:ext uri="{FF2B5EF4-FFF2-40B4-BE49-F238E27FC236}">
                <a16:creationId xmlns:a16="http://schemas.microsoft.com/office/drawing/2014/main" id="{EEDEB52E-2062-516A-9289-1904C3FF05D1}"/>
              </a:ext>
            </a:extLst>
          </p:cNvPr>
          <p:cNvSpPr>
            <a:spLocks noGrp="1"/>
          </p:cNvSpPr>
          <p:nvPr>
            <p:ph idx="1"/>
          </p:nvPr>
        </p:nvSpPr>
        <p:spPr/>
        <p:txBody>
          <a:bodyPr vert="horz" lIns="91440" tIns="45720" rIns="91440" bIns="45720" rtlCol="0" anchor="t">
            <a:normAutofit/>
          </a:bodyPr>
          <a:lstStyle/>
          <a:p>
            <a:r>
              <a:rPr lang="en-US">
                <a:latin typeface="Sen" pitchFamily="2" charset="0"/>
                <a:cs typeface="Calibri Light"/>
              </a:rPr>
              <a:t>Relationship is youth-centered not self-centered</a:t>
            </a:r>
          </a:p>
          <a:p>
            <a:r>
              <a:rPr lang="en-US">
                <a:latin typeface="Sen" pitchFamily="2" charset="0"/>
                <a:cs typeface="Calibri Light"/>
              </a:rPr>
              <a:t>Maintain adult-youth relationship</a:t>
            </a:r>
          </a:p>
          <a:p>
            <a:r>
              <a:rPr lang="en-US">
                <a:latin typeface="Sen" pitchFamily="2" charset="0"/>
                <a:ea typeface="Calibri Light"/>
                <a:cs typeface="Calibri Light"/>
              </a:rPr>
              <a:t>Ask yourself, “Who is this serving?”</a:t>
            </a:r>
            <a:r>
              <a:rPr lang="en-US" dirty="0">
                <a:latin typeface="Sen" pitchFamily="2" charset="0"/>
                <a:ea typeface="+mn-lt"/>
                <a:cs typeface="+mn-lt"/>
              </a:rPr>
              <a:t> </a:t>
            </a:r>
          </a:p>
          <a:p>
            <a:r>
              <a:rPr lang="en-US">
                <a:latin typeface="Sen" pitchFamily="2" charset="0"/>
                <a:ea typeface="+mn-lt"/>
                <a:cs typeface="+mn-lt"/>
              </a:rPr>
              <a:t>Avoid influencing mentee on beliefs</a:t>
            </a:r>
            <a:endParaRPr lang="en-US">
              <a:latin typeface="Sen" pitchFamily="2" charset="0"/>
              <a:ea typeface="Calibri Light"/>
              <a:cs typeface="Calibri Light"/>
            </a:endParaRPr>
          </a:p>
          <a:p>
            <a:r>
              <a:rPr lang="en-US">
                <a:latin typeface="Sen" pitchFamily="2" charset="0"/>
                <a:cs typeface="Calibri Light"/>
              </a:rPr>
              <a:t>Consider Who? How? What? Method in addressing self-disclosure questions</a:t>
            </a:r>
          </a:p>
          <a:p>
            <a:pPr marL="0" indent="0">
              <a:buNone/>
            </a:pPr>
            <a:endParaRPr lang="en-US">
              <a:latin typeface="Sen" pitchFamily="2" charset="0"/>
              <a:ea typeface="Calibri Light"/>
              <a:cs typeface="Calibri Light"/>
            </a:endParaRPr>
          </a:p>
        </p:txBody>
      </p:sp>
    </p:spTree>
    <p:extLst>
      <p:ext uri="{BB962C8B-B14F-4D97-AF65-F5344CB8AC3E}">
        <p14:creationId xmlns:p14="http://schemas.microsoft.com/office/powerpoint/2010/main" val="3258672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4F15B-8031-072D-012C-BBB3F0765BE3}"/>
              </a:ext>
            </a:extLst>
          </p:cNvPr>
          <p:cNvSpPr>
            <a:spLocks noGrp="1"/>
          </p:cNvSpPr>
          <p:nvPr>
            <p:ph type="title"/>
          </p:nvPr>
        </p:nvSpPr>
        <p:spPr/>
        <p:txBody>
          <a:bodyPr/>
          <a:lstStyle/>
          <a:p>
            <a:r>
              <a:rPr lang="en-US" b="1" u="sng">
                <a:latin typeface="Sen" pitchFamily="2" charset="0"/>
                <a:cs typeface="Calibri"/>
              </a:rPr>
              <a:t>Parents/Guardians/Families</a:t>
            </a:r>
            <a:endParaRPr lang="en-US" b="1" u="sng">
              <a:latin typeface="Sen" pitchFamily="2" charset="0"/>
            </a:endParaRPr>
          </a:p>
        </p:txBody>
      </p:sp>
      <p:sp>
        <p:nvSpPr>
          <p:cNvPr id="3" name="Content Placeholder 2">
            <a:extLst>
              <a:ext uri="{FF2B5EF4-FFF2-40B4-BE49-F238E27FC236}">
                <a16:creationId xmlns:a16="http://schemas.microsoft.com/office/drawing/2014/main" id="{E0AB3B8E-49FE-D95F-3BE9-D366B09AFD74}"/>
              </a:ext>
            </a:extLst>
          </p:cNvPr>
          <p:cNvSpPr>
            <a:spLocks noGrp="1"/>
          </p:cNvSpPr>
          <p:nvPr>
            <p:ph idx="1"/>
          </p:nvPr>
        </p:nvSpPr>
        <p:spPr/>
        <p:txBody>
          <a:bodyPr vert="horz" lIns="91440" tIns="45720" rIns="91440" bIns="45720" rtlCol="0" anchor="t">
            <a:normAutofit/>
          </a:bodyPr>
          <a:lstStyle/>
          <a:p>
            <a:r>
              <a:rPr lang="en-US">
                <a:latin typeface="Sen" pitchFamily="2" charset="0"/>
                <a:cs typeface="Calibri Light"/>
              </a:rPr>
              <a:t>Be open to the uniqueness of every family</a:t>
            </a:r>
          </a:p>
          <a:p>
            <a:r>
              <a:rPr lang="en-US">
                <a:latin typeface="Sen" pitchFamily="2" charset="0"/>
                <a:cs typeface="Calibri Light"/>
              </a:rPr>
              <a:t>You are the mentor to the youth, not the family</a:t>
            </a:r>
            <a:endParaRPr lang="en-US">
              <a:latin typeface="Sen" pitchFamily="2" charset="0"/>
              <a:ea typeface="Calibri Light"/>
              <a:cs typeface="Calibri Light"/>
            </a:endParaRPr>
          </a:p>
          <a:p>
            <a:r>
              <a:rPr lang="en-US">
                <a:latin typeface="Sen" pitchFamily="2" charset="0"/>
                <a:cs typeface="Calibri Light"/>
              </a:rPr>
              <a:t>Don't try to "parent" the mentee</a:t>
            </a:r>
            <a:endParaRPr lang="en-US">
              <a:latin typeface="Sen" pitchFamily="2" charset="0"/>
              <a:ea typeface="Calibri Light"/>
              <a:cs typeface="Calibri Light"/>
            </a:endParaRPr>
          </a:p>
          <a:p>
            <a:r>
              <a:rPr lang="en-US">
                <a:latin typeface="Sen" pitchFamily="2" charset="0"/>
                <a:ea typeface="Calibri Light"/>
                <a:cs typeface="Calibri Light"/>
              </a:rPr>
              <a:t>Meetings with parent/guardian should include program coordinator</a:t>
            </a:r>
          </a:p>
        </p:txBody>
      </p:sp>
    </p:spTree>
    <p:extLst>
      <p:ext uri="{BB962C8B-B14F-4D97-AF65-F5344CB8AC3E}">
        <p14:creationId xmlns:p14="http://schemas.microsoft.com/office/powerpoint/2010/main" val="2134064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1580-7CCE-4090-2D64-41DE242B5B02}"/>
              </a:ext>
            </a:extLst>
          </p:cNvPr>
          <p:cNvSpPr>
            <a:spLocks noGrp="1"/>
          </p:cNvSpPr>
          <p:nvPr>
            <p:ph type="title"/>
          </p:nvPr>
        </p:nvSpPr>
        <p:spPr>
          <a:xfrm>
            <a:off x="838200" y="760989"/>
            <a:ext cx="10515600" cy="1325563"/>
          </a:xfrm>
        </p:spPr>
        <p:txBody>
          <a:bodyPr lIns="91440" tIns="45720" rIns="91440" bIns="45720" anchor="t">
            <a:normAutofit/>
          </a:bodyPr>
          <a:lstStyle/>
          <a:p>
            <a:r>
              <a:rPr lang="en-US" b="1" u="sng">
                <a:latin typeface="Sen" pitchFamily="2" charset="0"/>
              </a:rPr>
              <a:t>Confidentiality</a:t>
            </a:r>
          </a:p>
        </p:txBody>
      </p:sp>
      <p:sp>
        <p:nvSpPr>
          <p:cNvPr id="3" name="Content Placeholder 2">
            <a:extLst>
              <a:ext uri="{FF2B5EF4-FFF2-40B4-BE49-F238E27FC236}">
                <a16:creationId xmlns:a16="http://schemas.microsoft.com/office/drawing/2014/main" id="{BC29493E-0520-E95A-8C98-5E76E3539C94}"/>
              </a:ext>
            </a:extLst>
          </p:cNvPr>
          <p:cNvSpPr>
            <a:spLocks noGrp="1"/>
          </p:cNvSpPr>
          <p:nvPr>
            <p:ph idx="1"/>
          </p:nvPr>
        </p:nvSpPr>
        <p:spPr/>
        <p:txBody>
          <a:bodyPr vert="horz" lIns="91440" tIns="45720" rIns="91440" bIns="45720" rtlCol="0" anchor="t">
            <a:normAutofit/>
          </a:bodyPr>
          <a:lstStyle/>
          <a:p>
            <a:pPr marL="0" indent="0">
              <a:buNone/>
            </a:pPr>
            <a:r>
              <a:rPr lang="en-US" dirty="0">
                <a:latin typeface="Sen" pitchFamily="2" charset="0"/>
              </a:rPr>
              <a:t>Information about the following must be kept confidential:</a:t>
            </a:r>
          </a:p>
          <a:p>
            <a:pPr lvl="1"/>
            <a:r>
              <a:rPr lang="en-US" sz="2800" dirty="0">
                <a:latin typeface="Sen" pitchFamily="2" charset="0"/>
              </a:rPr>
              <a:t>School environment</a:t>
            </a:r>
            <a:endParaRPr lang="en-US" sz="2800" dirty="0">
              <a:latin typeface="Sen" pitchFamily="2" charset="0"/>
              <a:cs typeface="Calibri" panose="020F0502020204030204"/>
            </a:endParaRPr>
          </a:p>
          <a:p>
            <a:pPr lvl="1"/>
            <a:r>
              <a:rPr lang="en-US" sz="2800" dirty="0">
                <a:latin typeface="Sen" pitchFamily="2" charset="0"/>
              </a:rPr>
              <a:t>Personal details about mentees and their families</a:t>
            </a:r>
            <a:endParaRPr lang="en-US" sz="2800" dirty="0">
              <a:latin typeface="Sen" pitchFamily="2" charset="0"/>
              <a:cs typeface="Calibri" panose="020F0502020204030204"/>
            </a:endParaRPr>
          </a:p>
          <a:p>
            <a:pPr lvl="1"/>
            <a:r>
              <a:rPr lang="en-US" sz="2800" dirty="0">
                <a:latin typeface="Sen" pitchFamily="2" charset="0"/>
              </a:rPr>
              <a:t>Photos</a:t>
            </a:r>
            <a:endParaRPr lang="en-US" sz="2800" dirty="0">
              <a:latin typeface="Sen" pitchFamily="2" charset="0"/>
              <a:cs typeface="Calibri" panose="020F0502020204030204"/>
            </a:endParaRPr>
          </a:p>
          <a:p>
            <a:pPr lvl="1"/>
            <a:r>
              <a:rPr lang="en-US" sz="2800" dirty="0">
                <a:latin typeface="Sen" pitchFamily="2" charset="0"/>
              </a:rPr>
              <a:t>Identifying information</a:t>
            </a:r>
          </a:p>
          <a:p>
            <a:pPr marL="0" indent="0">
              <a:buNone/>
            </a:pPr>
            <a:r>
              <a:rPr lang="en-US" dirty="0">
                <a:latin typeface="Sen" pitchFamily="2" charset="0"/>
                <a:cs typeface="Calibri" panose="020F0502020204030204"/>
              </a:rPr>
              <a:t>Nothing about me without me</a:t>
            </a:r>
          </a:p>
        </p:txBody>
      </p:sp>
    </p:spTree>
    <p:extLst>
      <p:ext uri="{BB962C8B-B14F-4D97-AF65-F5344CB8AC3E}">
        <p14:creationId xmlns:p14="http://schemas.microsoft.com/office/powerpoint/2010/main" val="2832016858"/>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35DD-6366-2C74-AA6E-4BDCD7838FA4}"/>
              </a:ext>
            </a:extLst>
          </p:cNvPr>
          <p:cNvSpPr>
            <a:spLocks noGrp="1"/>
          </p:cNvSpPr>
          <p:nvPr>
            <p:ph type="title"/>
          </p:nvPr>
        </p:nvSpPr>
        <p:spPr/>
        <p:txBody>
          <a:bodyPr>
            <a:normAutofit/>
          </a:bodyPr>
          <a:lstStyle/>
          <a:p>
            <a:r>
              <a:rPr lang="en-US" b="1" u="sng">
                <a:latin typeface="Sen" pitchFamily="2" charset="0"/>
              </a:rPr>
              <a:t>Recognizing Risk</a:t>
            </a:r>
          </a:p>
        </p:txBody>
      </p:sp>
      <p:sp>
        <p:nvSpPr>
          <p:cNvPr id="3" name="Content Placeholder 2">
            <a:extLst>
              <a:ext uri="{FF2B5EF4-FFF2-40B4-BE49-F238E27FC236}">
                <a16:creationId xmlns:a16="http://schemas.microsoft.com/office/drawing/2014/main" id="{1D95E555-F72D-C4EE-12D8-A51C7F4A54B4}"/>
              </a:ext>
            </a:extLst>
          </p:cNvPr>
          <p:cNvSpPr>
            <a:spLocks noGrp="1"/>
          </p:cNvSpPr>
          <p:nvPr>
            <p:ph sz="half" idx="1"/>
          </p:nvPr>
        </p:nvSpPr>
        <p:spPr/>
        <p:txBody>
          <a:bodyPr vert="horz" lIns="91440" tIns="45720" rIns="91440" bIns="45720" rtlCol="0" anchor="t">
            <a:normAutofit/>
          </a:bodyPr>
          <a:lstStyle/>
          <a:p>
            <a:pPr marL="0" indent="0">
              <a:buNone/>
            </a:pPr>
            <a:r>
              <a:rPr lang="en-US" b="1">
                <a:latin typeface="Sen" pitchFamily="2" charset="0"/>
                <a:ea typeface="Calibri" panose="020F0502020204030204"/>
                <a:cs typeface="Calibri" panose="020F0502020204030204"/>
              </a:rPr>
              <a:t>Required Reporting: </a:t>
            </a:r>
          </a:p>
          <a:p>
            <a:r>
              <a:rPr lang="en-US">
                <a:latin typeface="Sen" pitchFamily="2" charset="0"/>
              </a:rPr>
              <a:t>Harm to self</a:t>
            </a:r>
            <a:endParaRPr lang="en-US">
              <a:latin typeface="Sen" pitchFamily="2" charset="0"/>
              <a:ea typeface="Calibri" panose="020F0502020204030204"/>
              <a:cs typeface="Calibri" panose="020F0502020204030204"/>
            </a:endParaRPr>
          </a:p>
          <a:p>
            <a:r>
              <a:rPr lang="en-US">
                <a:latin typeface="Sen" pitchFamily="2" charset="0"/>
              </a:rPr>
              <a:t>Harm to others</a:t>
            </a:r>
            <a:endParaRPr lang="en-US">
              <a:latin typeface="Sen" pitchFamily="2" charset="0"/>
              <a:ea typeface="Calibri" panose="020F0502020204030204"/>
              <a:cs typeface="Calibri" panose="020F0502020204030204"/>
            </a:endParaRPr>
          </a:p>
          <a:p>
            <a:r>
              <a:rPr lang="en-US">
                <a:latin typeface="Sen" pitchFamily="2" charset="0"/>
              </a:rPr>
              <a:t>Harm by others</a:t>
            </a:r>
            <a:endParaRPr lang="en-US">
              <a:latin typeface="Sen" pitchFamily="2" charset="0"/>
              <a:ea typeface="Calibri" panose="020F0502020204030204"/>
              <a:cs typeface="Calibri" panose="020F0502020204030204"/>
            </a:endParaRPr>
          </a:p>
        </p:txBody>
      </p:sp>
      <p:sp>
        <p:nvSpPr>
          <p:cNvPr id="4" name="Content Placeholder 3">
            <a:extLst>
              <a:ext uri="{FF2B5EF4-FFF2-40B4-BE49-F238E27FC236}">
                <a16:creationId xmlns:a16="http://schemas.microsoft.com/office/drawing/2014/main" id="{93E5CEBF-BF0E-295B-09A1-2A1D6845EB30}"/>
              </a:ext>
            </a:extLst>
          </p:cNvPr>
          <p:cNvSpPr>
            <a:spLocks noGrp="1"/>
          </p:cNvSpPr>
          <p:nvPr>
            <p:ph sz="half" idx="2"/>
          </p:nvPr>
        </p:nvSpPr>
        <p:spPr/>
        <p:txBody>
          <a:bodyPr/>
          <a:lstStyle/>
          <a:p>
            <a:pPr marL="0" indent="0">
              <a:buNone/>
            </a:pPr>
            <a:r>
              <a:rPr lang="en-US" b="1">
                <a:latin typeface="Sen" pitchFamily="2" charset="0"/>
              </a:rPr>
              <a:t>Red Flags:</a:t>
            </a:r>
          </a:p>
          <a:p>
            <a:r>
              <a:rPr lang="en-US">
                <a:latin typeface="Sen" pitchFamily="2" charset="0"/>
              </a:rPr>
              <a:t>Abrupt changes in behavior that last more than a week</a:t>
            </a:r>
          </a:p>
          <a:p>
            <a:r>
              <a:rPr lang="en-US">
                <a:latin typeface="Sen" pitchFamily="2" charset="0"/>
              </a:rPr>
              <a:t>Hinting about problems at home</a:t>
            </a:r>
          </a:p>
          <a:p>
            <a:r>
              <a:rPr lang="en-US">
                <a:latin typeface="Sen" pitchFamily="2" charset="0"/>
              </a:rPr>
              <a:t>Unexplained injuries</a:t>
            </a:r>
          </a:p>
          <a:p>
            <a:r>
              <a:rPr lang="en-US">
                <a:latin typeface="Sen" pitchFamily="2" charset="0"/>
              </a:rPr>
              <a:t>Sudden withdrawal from friends and hobbies</a:t>
            </a:r>
          </a:p>
          <a:p>
            <a:pPr marL="0" indent="0">
              <a:buNone/>
            </a:pPr>
            <a:endParaRPr lang="en-US"/>
          </a:p>
        </p:txBody>
      </p:sp>
    </p:spTree>
    <p:extLst>
      <p:ext uri="{BB962C8B-B14F-4D97-AF65-F5344CB8AC3E}">
        <p14:creationId xmlns:p14="http://schemas.microsoft.com/office/powerpoint/2010/main" val="3552661450"/>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79BFA-3080-5571-1EBE-5235FE12347C}"/>
              </a:ext>
            </a:extLst>
          </p:cNvPr>
          <p:cNvSpPr>
            <a:spLocks noGrp="1"/>
          </p:cNvSpPr>
          <p:nvPr>
            <p:ph type="title"/>
          </p:nvPr>
        </p:nvSpPr>
        <p:spPr/>
        <p:txBody>
          <a:bodyPr>
            <a:normAutofit/>
          </a:bodyPr>
          <a:lstStyle/>
          <a:p>
            <a:r>
              <a:rPr lang="en-US" b="1" u="sng">
                <a:latin typeface="Sen" pitchFamily="2" charset="0"/>
              </a:rPr>
              <a:t>What Should Mentors Do</a:t>
            </a:r>
          </a:p>
        </p:txBody>
      </p:sp>
      <p:sp>
        <p:nvSpPr>
          <p:cNvPr id="3" name="Content Placeholder 2">
            <a:extLst>
              <a:ext uri="{FF2B5EF4-FFF2-40B4-BE49-F238E27FC236}">
                <a16:creationId xmlns:a16="http://schemas.microsoft.com/office/drawing/2014/main" id="{4E7339A4-57AB-349D-1C4B-5E204C1D4CCA}"/>
              </a:ext>
            </a:extLst>
          </p:cNvPr>
          <p:cNvSpPr>
            <a:spLocks noGrp="1"/>
          </p:cNvSpPr>
          <p:nvPr>
            <p:ph idx="1"/>
          </p:nvPr>
        </p:nvSpPr>
        <p:spPr>
          <a:xfrm>
            <a:off x="838199" y="1366982"/>
            <a:ext cx="10993245" cy="4211782"/>
          </a:xfrm>
        </p:spPr>
        <p:txBody>
          <a:bodyPr vert="horz" lIns="91440" tIns="45720" rIns="91440" bIns="45720" rtlCol="0" anchor="t">
            <a:noAutofit/>
          </a:bodyPr>
          <a:lstStyle/>
          <a:p>
            <a:pPr marL="0" indent="0">
              <a:buNone/>
            </a:pPr>
            <a:r>
              <a:rPr lang="en-US" sz="3200" dirty="0">
                <a:latin typeface="Sen" pitchFamily="2" charset="0"/>
              </a:rPr>
              <a:t>If you suspect that your mentee is in a situation of risk:</a:t>
            </a:r>
          </a:p>
          <a:p>
            <a:r>
              <a:rPr lang="en-US" sz="3200" dirty="0">
                <a:latin typeface="Sen" pitchFamily="2" charset="0"/>
              </a:rPr>
              <a:t>Be a noticer</a:t>
            </a:r>
            <a:endParaRPr lang="en-US" sz="3200" dirty="0">
              <a:latin typeface="Sen" pitchFamily="2" charset="0"/>
              <a:ea typeface="Calibri"/>
              <a:cs typeface="Calibri"/>
            </a:endParaRPr>
          </a:p>
          <a:p>
            <a:r>
              <a:rPr lang="en-US" sz="3200" dirty="0">
                <a:latin typeface="Sen" pitchFamily="2" charset="0"/>
              </a:rPr>
              <a:t>Listen, don’t interrogate</a:t>
            </a:r>
            <a:endParaRPr lang="en-US" sz="3200" dirty="0">
              <a:latin typeface="Sen" pitchFamily="2" charset="0"/>
              <a:ea typeface="Calibri"/>
              <a:cs typeface="Calibri"/>
            </a:endParaRPr>
          </a:p>
          <a:p>
            <a:r>
              <a:rPr lang="en-US" sz="3200" dirty="0">
                <a:latin typeface="Sen" pitchFamily="2" charset="0"/>
              </a:rPr>
              <a:t>Report to your Coordinator (mandatory)</a:t>
            </a:r>
            <a:endParaRPr lang="en-US" sz="3200" dirty="0">
              <a:latin typeface="Sen" pitchFamily="2" charset="0"/>
              <a:ea typeface="Calibri"/>
              <a:cs typeface="Calibri"/>
            </a:endParaRPr>
          </a:p>
          <a:p>
            <a:pPr marL="457200" lvl="1" indent="0">
              <a:buNone/>
            </a:pPr>
            <a:r>
              <a:rPr lang="en-US" sz="3200" dirty="0">
                <a:latin typeface="Sen" pitchFamily="2" charset="0"/>
              </a:rPr>
              <a:t>They will help you to make appropriate reports</a:t>
            </a:r>
            <a:endParaRPr lang="en-US" sz="3200" dirty="0">
              <a:latin typeface="Sen" pitchFamily="2" charset="0"/>
              <a:ea typeface="Calibri"/>
              <a:cs typeface="Calibri"/>
            </a:endParaRPr>
          </a:p>
          <a:p>
            <a:r>
              <a:rPr lang="en-US" sz="3200" dirty="0">
                <a:latin typeface="Sen" pitchFamily="2" charset="0"/>
              </a:rPr>
              <a:t>Call TeamMates Safety and Ethics Hotline Number</a:t>
            </a:r>
            <a:endParaRPr lang="en-US" sz="3200" dirty="0">
              <a:latin typeface="Sen" pitchFamily="2" charset="0"/>
              <a:ea typeface="Calibri"/>
              <a:cs typeface="Calibri"/>
            </a:endParaRPr>
          </a:p>
          <a:p>
            <a:pPr marL="457200" lvl="1" indent="0">
              <a:buNone/>
            </a:pPr>
            <a:r>
              <a:rPr lang="en-US" sz="3200" dirty="0">
                <a:latin typeface="Sen" pitchFamily="2" charset="0"/>
              </a:rPr>
              <a:t>1-888-788-7727</a:t>
            </a:r>
            <a:endParaRPr lang="en-US" sz="3200" dirty="0">
              <a:latin typeface="Sen" pitchFamily="2" charset="0"/>
              <a:ea typeface="Calibri"/>
              <a:cs typeface="Calibri"/>
            </a:endParaRPr>
          </a:p>
        </p:txBody>
      </p:sp>
    </p:spTree>
    <p:extLst>
      <p:ext uri="{BB962C8B-B14F-4D97-AF65-F5344CB8AC3E}">
        <p14:creationId xmlns:p14="http://schemas.microsoft.com/office/powerpoint/2010/main" val="496164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E638-9440-CEBE-6FF6-F665327CF2F9}"/>
              </a:ext>
            </a:extLst>
          </p:cNvPr>
          <p:cNvSpPr>
            <a:spLocks noGrp="1"/>
          </p:cNvSpPr>
          <p:nvPr>
            <p:ph type="title"/>
          </p:nvPr>
        </p:nvSpPr>
        <p:spPr>
          <a:xfrm>
            <a:off x="773545" y="5514108"/>
            <a:ext cx="5322455" cy="813233"/>
          </a:xfrm>
        </p:spPr>
        <p:txBody>
          <a:bodyPr>
            <a:normAutofit fontScale="90000"/>
          </a:bodyPr>
          <a:lstStyle/>
          <a:p>
            <a:r>
              <a:rPr lang="en-US" dirty="0">
                <a:latin typeface="Sen ExtraBold" pitchFamily="2" charset="0"/>
              </a:rPr>
              <a:t>Moving Forward</a:t>
            </a:r>
          </a:p>
        </p:txBody>
      </p:sp>
    </p:spTree>
    <p:extLst>
      <p:ext uri="{BB962C8B-B14F-4D97-AF65-F5344CB8AC3E}">
        <p14:creationId xmlns:p14="http://schemas.microsoft.com/office/powerpoint/2010/main" val="1175207894"/>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C869-82C9-BB50-246D-57EC6DE19DE9}"/>
              </a:ext>
            </a:extLst>
          </p:cNvPr>
          <p:cNvSpPr>
            <a:spLocks noGrp="1"/>
          </p:cNvSpPr>
          <p:nvPr>
            <p:ph type="title"/>
          </p:nvPr>
        </p:nvSpPr>
        <p:spPr/>
        <p:txBody>
          <a:bodyPr>
            <a:normAutofit/>
          </a:bodyPr>
          <a:lstStyle/>
          <a:p>
            <a:r>
              <a:rPr lang="en-US" b="1" u="sng">
                <a:latin typeface="Sen" pitchFamily="2" charset="0"/>
              </a:rPr>
              <a:t>What’s the Impact?</a:t>
            </a:r>
          </a:p>
        </p:txBody>
      </p:sp>
      <p:sp>
        <p:nvSpPr>
          <p:cNvPr id="4" name="Content Placeholder 3">
            <a:extLst>
              <a:ext uri="{FF2B5EF4-FFF2-40B4-BE49-F238E27FC236}">
                <a16:creationId xmlns:a16="http://schemas.microsoft.com/office/drawing/2014/main" id="{0ED555CB-9581-7AA1-1432-5743519BEF71}"/>
              </a:ext>
            </a:extLst>
          </p:cNvPr>
          <p:cNvSpPr>
            <a:spLocks noGrp="1"/>
          </p:cNvSpPr>
          <p:nvPr>
            <p:ph sz="half" idx="1"/>
          </p:nvPr>
        </p:nvSpPr>
        <p:spPr/>
        <p:txBody>
          <a:bodyPr>
            <a:normAutofit/>
          </a:bodyPr>
          <a:lstStyle/>
          <a:p>
            <a:r>
              <a:rPr lang="en-US" sz="2200">
                <a:latin typeface="Sen" pitchFamily="2" charset="0"/>
              </a:rPr>
              <a:t>85% of mentees are more hopeful about their future</a:t>
            </a:r>
          </a:p>
          <a:p>
            <a:r>
              <a:rPr lang="en-US" sz="2200">
                <a:latin typeface="Sen" pitchFamily="2" charset="0"/>
              </a:rPr>
              <a:t>90% of mentees are proud to be in </a:t>
            </a:r>
            <a:r>
              <a:rPr lang="en-US" sz="2200" err="1">
                <a:latin typeface="Sen" pitchFamily="2" charset="0"/>
              </a:rPr>
              <a:t>TeamMates</a:t>
            </a:r>
            <a:endParaRPr lang="en-US" sz="2200">
              <a:latin typeface="Sen" pitchFamily="2" charset="0"/>
            </a:endParaRPr>
          </a:p>
          <a:p>
            <a:r>
              <a:rPr lang="en-US" sz="2200">
                <a:latin typeface="Sen" pitchFamily="2" charset="0"/>
              </a:rPr>
              <a:t>92% of mentors leave mentoring time in a better mood</a:t>
            </a:r>
          </a:p>
          <a:p>
            <a:r>
              <a:rPr lang="en-US" sz="2200">
                <a:latin typeface="Sen" pitchFamily="2" charset="0"/>
              </a:rPr>
              <a:t>85% of mentors leave mentoring time feeling more hopeful</a:t>
            </a:r>
          </a:p>
          <a:p>
            <a:r>
              <a:rPr lang="en-US" sz="2200">
                <a:latin typeface="Sen" pitchFamily="2" charset="0"/>
              </a:rPr>
              <a:t>82% of mentors return to work/home more engaged</a:t>
            </a:r>
          </a:p>
        </p:txBody>
      </p:sp>
      <p:pic>
        <p:nvPicPr>
          <p:cNvPr id="6" name="Online Media 5" title="Nancy + Izzy">
            <a:hlinkClick r:id="" action="ppaction://media"/>
            <a:extLst>
              <a:ext uri="{FF2B5EF4-FFF2-40B4-BE49-F238E27FC236}">
                <a16:creationId xmlns:a16="http://schemas.microsoft.com/office/drawing/2014/main" id="{DFF19E94-DAEE-50C9-0436-3370E75C2DAB}"/>
              </a:ext>
            </a:extLst>
          </p:cNvPr>
          <p:cNvPicPr>
            <a:picLocks noRot="1" noChangeAspect="1"/>
          </p:cNvPicPr>
          <p:nvPr>
            <a:videoFile r:link="rId1"/>
          </p:nvPr>
        </p:nvPicPr>
        <p:blipFill>
          <a:blip r:embed="rId5"/>
          <a:stretch>
            <a:fillRect/>
          </a:stretch>
        </p:blipFill>
        <p:spPr>
          <a:xfrm>
            <a:off x="6172202" y="1791839"/>
            <a:ext cx="5821015" cy="3274321"/>
          </a:xfrm>
          <a:prstGeom prst="rect">
            <a:avLst/>
          </a:prstGeom>
          <a:noFill/>
        </p:spPr>
      </p:pic>
    </p:spTree>
    <p:extLst>
      <p:ext uri="{BB962C8B-B14F-4D97-AF65-F5344CB8AC3E}">
        <p14:creationId xmlns:p14="http://schemas.microsoft.com/office/powerpoint/2010/main" val="240498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6950BFC3-D8DA-4A85-94F7-54DA5524770B}">
      <p188:commentRel xmlns:p188="http://schemas.microsoft.com/office/powerpoint/2018/8/main" r:id="rId4"/>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471B4-1B40-870B-5123-5D4103B3BE94}"/>
              </a:ext>
            </a:extLst>
          </p:cNvPr>
          <p:cNvSpPr>
            <a:spLocks noGrp="1"/>
          </p:cNvSpPr>
          <p:nvPr>
            <p:ph type="title"/>
          </p:nvPr>
        </p:nvSpPr>
        <p:spPr/>
        <p:txBody>
          <a:bodyPr/>
          <a:lstStyle/>
          <a:p>
            <a:r>
              <a:rPr lang="en-US" b="1" u="sng">
                <a:latin typeface="Sen" pitchFamily="2" charset="0"/>
                <a:cs typeface="Calibri"/>
              </a:rPr>
              <a:t>You are Part of a Team</a:t>
            </a:r>
            <a:endParaRPr lang="en-US" b="1" u="sng">
              <a:latin typeface="Sen" pitchFamily="2" charset="0"/>
            </a:endParaRPr>
          </a:p>
        </p:txBody>
      </p:sp>
      <p:sp>
        <p:nvSpPr>
          <p:cNvPr id="3" name="Content Placeholder 2">
            <a:extLst>
              <a:ext uri="{FF2B5EF4-FFF2-40B4-BE49-F238E27FC236}">
                <a16:creationId xmlns:a16="http://schemas.microsoft.com/office/drawing/2014/main" id="{A91D391E-E40A-8B1F-F8A7-F4FC841FE60D}"/>
              </a:ext>
            </a:extLst>
          </p:cNvPr>
          <p:cNvSpPr>
            <a:spLocks noGrp="1"/>
          </p:cNvSpPr>
          <p:nvPr>
            <p:ph idx="1"/>
          </p:nvPr>
        </p:nvSpPr>
        <p:spPr/>
        <p:txBody>
          <a:bodyPr vert="horz" lIns="91440" tIns="45720" rIns="91440" bIns="45720" rtlCol="0" anchor="t">
            <a:normAutofit/>
          </a:bodyPr>
          <a:lstStyle/>
          <a:p>
            <a:r>
              <a:rPr lang="en-US">
                <a:latin typeface="Sen" pitchFamily="2" charset="0"/>
                <a:cs typeface="Calibri Light"/>
              </a:rPr>
              <a:t>Building coordinator</a:t>
            </a:r>
          </a:p>
          <a:p>
            <a:r>
              <a:rPr lang="en-US">
                <a:latin typeface="Sen" pitchFamily="2" charset="0"/>
                <a:cs typeface="Calibri Light"/>
              </a:rPr>
              <a:t>Program coordinator</a:t>
            </a:r>
          </a:p>
          <a:p>
            <a:r>
              <a:rPr lang="en-US">
                <a:latin typeface="Sen" pitchFamily="2" charset="0"/>
                <a:cs typeface="Calibri Light"/>
              </a:rPr>
              <a:t>School staff</a:t>
            </a:r>
          </a:p>
          <a:p>
            <a:r>
              <a:rPr lang="en-US">
                <a:latin typeface="Sen" pitchFamily="2" charset="0"/>
                <a:cs typeface="Calibri Light"/>
              </a:rPr>
              <a:t>Other mentors</a:t>
            </a:r>
          </a:p>
          <a:p>
            <a:r>
              <a:rPr lang="en-US">
                <a:latin typeface="Sen" pitchFamily="2" charset="0"/>
                <a:cs typeface="Calibri Light"/>
                <a:hlinkClick r:id="rId3"/>
              </a:rPr>
              <a:t>Mentor Resource Library</a:t>
            </a:r>
          </a:p>
          <a:p>
            <a:r>
              <a:rPr lang="en-US">
                <a:latin typeface="Sen" pitchFamily="2" charset="0"/>
                <a:cs typeface="Calibri Light"/>
                <a:hlinkClick r:id="rId4"/>
              </a:rPr>
              <a:t>MENTOR</a:t>
            </a:r>
            <a:endParaRPr lang="en-US">
              <a:latin typeface="Sen" pitchFamily="2" charset="0"/>
              <a:cs typeface="Calibri Light"/>
            </a:endParaRPr>
          </a:p>
        </p:txBody>
      </p:sp>
    </p:spTree>
    <p:extLst>
      <p:ext uri="{BB962C8B-B14F-4D97-AF65-F5344CB8AC3E}">
        <p14:creationId xmlns:p14="http://schemas.microsoft.com/office/powerpoint/2010/main" val="71654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38CE-0B6B-8D43-7D8C-6458E7D21F41}"/>
              </a:ext>
            </a:extLst>
          </p:cNvPr>
          <p:cNvSpPr>
            <a:spLocks noGrp="1"/>
          </p:cNvSpPr>
          <p:nvPr>
            <p:ph type="title"/>
          </p:nvPr>
        </p:nvSpPr>
        <p:spPr/>
        <p:txBody>
          <a:bodyPr>
            <a:normAutofit fontScale="90000"/>
          </a:bodyPr>
          <a:lstStyle/>
          <a:p>
            <a:r>
              <a:rPr lang="en-US">
                <a:latin typeface="Sen ExtraBold" pitchFamily="2" charset="0"/>
              </a:rPr>
              <a:t>What is </a:t>
            </a:r>
            <a:r>
              <a:rPr lang="en-US" err="1">
                <a:latin typeface="Sen ExtraBold" pitchFamily="2" charset="0"/>
              </a:rPr>
              <a:t>TeamMates</a:t>
            </a:r>
            <a:r>
              <a:rPr lang="en-US">
                <a:latin typeface="Sen ExtraBold" pitchFamily="2" charset="0"/>
              </a:rPr>
              <a:t>?</a:t>
            </a:r>
          </a:p>
        </p:txBody>
      </p:sp>
    </p:spTree>
    <p:extLst>
      <p:ext uri="{BB962C8B-B14F-4D97-AF65-F5344CB8AC3E}">
        <p14:creationId xmlns:p14="http://schemas.microsoft.com/office/powerpoint/2010/main" val="3641472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B585B-4743-538E-4183-F1CADA8E6A53}"/>
              </a:ext>
            </a:extLst>
          </p:cNvPr>
          <p:cNvSpPr>
            <a:spLocks noGrp="1"/>
          </p:cNvSpPr>
          <p:nvPr>
            <p:ph type="title"/>
          </p:nvPr>
        </p:nvSpPr>
        <p:spPr/>
        <p:txBody>
          <a:bodyPr/>
          <a:lstStyle/>
          <a:p>
            <a:r>
              <a:rPr lang="en-US" b="1" u="sng">
                <a:latin typeface="Sen" pitchFamily="2" charset="0"/>
                <a:cs typeface="Calibri"/>
              </a:rPr>
              <a:t>What's Next?</a:t>
            </a:r>
            <a:endParaRPr lang="en-US" b="1" u="sng">
              <a:latin typeface="Sen" pitchFamily="2" charset="0"/>
            </a:endParaRPr>
          </a:p>
        </p:txBody>
      </p:sp>
      <p:sp>
        <p:nvSpPr>
          <p:cNvPr id="3" name="Content Placeholder 2">
            <a:extLst>
              <a:ext uri="{FF2B5EF4-FFF2-40B4-BE49-F238E27FC236}">
                <a16:creationId xmlns:a16="http://schemas.microsoft.com/office/drawing/2014/main" id="{D895CFEB-5DCF-65C8-6D92-1524B3E18D75}"/>
              </a:ext>
            </a:extLst>
          </p:cNvPr>
          <p:cNvSpPr>
            <a:spLocks noGrp="1"/>
          </p:cNvSpPr>
          <p:nvPr>
            <p:ph idx="1"/>
          </p:nvPr>
        </p:nvSpPr>
        <p:spPr/>
        <p:txBody>
          <a:bodyPr vert="horz" lIns="91440" tIns="45720" rIns="91440" bIns="45720" rtlCol="0" anchor="t">
            <a:normAutofit/>
          </a:bodyPr>
          <a:lstStyle/>
          <a:p>
            <a:r>
              <a:rPr lang="en-US" sz="2600">
                <a:latin typeface="Sen" pitchFamily="2" charset="0"/>
                <a:cs typeface="Calibri Light"/>
              </a:rPr>
              <a:t>Program coordinator will reach out to you</a:t>
            </a:r>
          </a:p>
          <a:p>
            <a:pPr marL="1143000" lvl="1" indent="-457200">
              <a:buFont typeface="Courier New" panose="02070309020205020404" pitchFamily="49" charset="0"/>
              <a:buChar char="o"/>
            </a:pPr>
            <a:r>
              <a:rPr lang="en-US" sz="2600">
                <a:latin typeface="Sen" pitchFamily="2" charset="0"/>
                <a:cs typeface="Calibri Light"/>
              </a:rPr>
              <a:t>Match survey</a:t>
            </a:r>
          </a:p>
          <a:p>
            <a:pPr marL="1143000" lvl="1" indent="-457200">
              <a:buFont typeface="Courier New" panose="02070309020205020404" pitchFamily="49" charset="0"/>
              <a:buChar char="o"/>
            </a:pPr>
            <a:r>
              <a:rPr lang="en-US" sz="2600">
                <a:latin typeface="Sen" pitchFamily="2" charset="0"/>
                <a:cs typeface="Calibri Light"/>
              </a:rPr>
              <a:t>Building information</a:t>
            </a:r>
          </a:p>
          <a:p>
            <a:pPr marL="1143000" lvl="1" indent="-457200">
              <a:buFont typeface="Courier New" panose="02070309020205020404" pitchFamily="49" charset="0"/>
              <a:buChar char="o"/>
            </a:pPr>
            <a:r>
              <a:rPr lang="en-US" sz="2600">
                <a:latin typeface="Sen" pitchFamily="2" charset="0"/>
                <a:cs typeface="Calibri Light"/>
              </a:rPr>
              <a:t>First match meeting</a:t>
            </a:r>
          </a:p>
          <a:p>
            <a:r>
              <a:rPr lang="en-US" sz="2600">
                <a:latin typeface="Sen" pitchFamily="2" charset="0"/>
                <a:cs typeface="Calibri Light"/>
              </a:rPr>
              <a:t>Training survey</a:t>
            </a:r>
            <a:endParaRPr lang="en-US" sz="2600">
              <a:latin typeface="Sen" pitchFamily="2" charset="0"/>
              <a:ea typeface="Calibri Light"/>
              <a:cs typeface="Calibri Light"/>
            </a:endParaRPr>
          </a:p>
          <a:p>
            <a:r>
              <a:rPr lang="en-US" sz="2600">
                <a:latin typeface="Sen" pitchFamily="2" charset="0"/>
                <a:ea typeface="+mn-lt"/>
                <a:cs typeface="+mn-lt"/>
              </a:rPr>
              <a:t>Mandatory Refreshers (every 3 years)</a:t>
            </a:r>
          </a:p>
          <a:p>
            <a:r>
              <a:rPr lang="en-US" sz="2600">
                <a:latin typeface="Sen" pitchFamily="2" charset="0"/>
                <a:ea typeface="+mn-lt"/>
                <a:cs typeface="+mn-lt"/>
              </a:rPr>
              <a:t>Optional Academies (continued training)</a:t>
            </a:r>
            <a:endParaRPr lang="en-US" sz="2600">
              <a:latin typeface="Sen" pitchFamily="2" charset="0"/>
              <a:ea typeface="Calibri Light"/>
              <a:cs typeface="Calibri Light"/>
            </a:endParaRPr>
          </a:p>
        </p:txBody>
      </p:sp>
    </p:spTree>
    <p:extLst>
      <p:ext uri="{BB962C8B-B14F-4D97-AF65-F5344CB8AC3E}">
        <p14:creationId xmlns:p14="http://schemas.microsoft.com/office/powerpoint/2010/main" val="1595950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59EA4-AC55-D290-B0E3-A914123830BE}"/>
              </a:ext>
            </a:extLst>
          </p:cNvPr>
          <p:cNvSpPr>
            <a:spLocks noGrp="1"/>
          </p:cNvSpPr>
          <p:nvPr>
            <p:ph type="title"/>
          </p:nvPr>
        </p:nvSpPr>
        <p:spPr/>
        <p:txBody>
          <a:bodyPr/>
          <a:lstStyle/>
          <a:p>
            <a:r>
              <a:rPr lang="en-US" b="1" u="sng">
                <a:latin typeface="Sen" pitchFamily="2" charset="0"/>
                <a:cs typeface="Calibri"/>
              </a:rPr>
              <a:t>Wrap Up</a:t>
            </a:r>
          </a:p>
        </p:txBody>
      </p:sp>
      <p:sp>
        <p:nvSpPr>
          <p:cNvPr id="3" name="Content Placeholder 2">
            <a:extLst>
              <a:ext uri="{FF2B5EF4-FFF2-40B4-BE49-F238E27FC236}">
                <a16:creationId xmlns:a16="http://schemas.microsoft.com/office/drawing/2014/main" id="{D9A0E950-9C44-769B-5306-88B5435D8FF2}"/>
              </a:ext>
            </a:extLst>
          </p:cNvPr>
          <p:cNvSpPr>
            <a:spLocks noGrp="1"/>
          </p:cNvSpPr>
          <p:nvPr>
            <p:ph idx="1"/>
          </p:nvPr>
        </p:nvSpPr>
        <p:spPr/>
        <p:txBody>
          <a:bodyPr vert="horz" lIns="91440" tIns="45720" rIns="91440" bIns="45720" rtlCol="0" anchor="t">
            <a:normAutofit/>
          </a:bodyPr>
          <a:lstStyle/>
          <a:p>
            <a:r>
              <a:rPr lang="en-US">
                <a:latin typeface="Sen" pitchFamily="2" charset="0"/>
                <a:cs typeface="Calibri Light"/>
              </a:rPr>
              <a:t>Share one take away</a:t>
            </a:r>
            <a:endParaRPr lang="en-US">
              <a:latin typeface="Sen" pitchFamily="2" charset="0"/>
            </a:endParaRPr>
          </a:p>
          <a:p>
            <a:r>
              <a:rPr lang="en-US">
                <a:latin typeface="Sen" pitchFamily="2" charset="0"/>
                <a:cs typeface="Calibri Light"/>
              </a:rPr>
              <a:t>Questions or concerns</a:t>
            </a:r>
            <a:endParaRPr lang="en-US">
              <a:latin typeface="Sen" pitchFamily="2" charset="0"/>
              <a:ea typeface="Calibri"/>
              <a:cs typeface="Calibri Light"/>
            </a:endParaRPr>
          </a:p>
          <a:p>
            <a:r>
              <a:rPr lang="en-US">
                <a:latin typeface="Sen" pitchFamily="2" charset="0"/>
                <a:cs typeface="Calibri Light"/>
              </a:rPr>
              <a:t>Follow us on social media</a:t>
            </a:r>
            <a:endParaRPr lang="en-US">
              <a:latin typeface="Sen" pitchFamily="2" charset="0"/>
              <a:ea typeface="Calibri"/>
              <a:cs typeface="Calibri Light"/>
            </a:endParaRPr>
          </a:p>
        </p:txBody>
      </p:sp>
      <p:pic>
        <p:nvPicPr>
          <p:cNvPr id="7" name="Picture 6" descr="A group of red circles with black text&#10;&#10;Description automatically generated with low confidence">
            <a:extLst>
              <a:ext uri="{FF2B5EF4-FFF2-40B4-BE49-F238E27FC236}">
                <a16:creationId xmlns:a16="http://schemas.microsoft.com/office/drawing/2014/main" id="{1BCFDD81-210D-7B17-7314-426B520FBAD5}"/>
              </a:ext>
            </a:extLst>
          </p:cNvPr>
          <p:cNvPicPr>
            <a:picLocks noChangeAspect="1"/>
          </p:cNvPicPr>
          <p:nvPr/>
        </p:nvPicPr>
        <p:blipFill>
          <a:blip r:embed="rId4"/>
          <a:stretch>
            <a:fillRect/>
          </a:stretch>
        </p:blipFill>
        <p:spPr>
          <a:xfrm>
            <a:off x="1040082" y="2265021"/>
            <a:ext cx="3251255" cy="2725520"/>
          </a:xfrm>
          <a:prstGeom prst="rect">
            <a:avLst/>
          </a:prstGeom>
        </p:spPr>
      </p:pic>
    </p:spTree>
    <p:extLst>
      <p:ext uri="{BB962C8B-B14F-4D97-AF65-F5344CB8AC3E}">
        <p14:creationId xmlns:p14="http://schemas.microsoft.com/office/powerpoint/2010/main" val="1161293494"/>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couple of men looking at a computer screen&#10;&#10;Description automatically generated with low confidence">
            <a:extLst>
              <a:ext uri="{FF2B5EF4-FFF2-40B4-BE49-F238E27FC236}">
                <a16:creationId xmlns:a16="http://schemas.microsoft.com/office/drawing/2014/main" id="{7FE5D309-7ADA-3309-8F76-227B8FB49415}"/>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625266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E72FA3-BD00-444A-AD9B-E6C3D069C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3784E4-4575-4CF2-5A92-A79A3462DB78}"/>
              </a:ext>
            </a:extLst>
          </p:cNvPr>
          <p:cNvSpPr>
            <a:spLocks noGrp="1"/>
          </p:cNvSpPr>
          <p:nvPr>
            <p:ph type="title"/>
          </p:nvPr>
        </p:nvSpPr>
        <p:spPr>
          <a:xfrm>
            <a:off x="845852" y="1195440"/>
            <a:ext cx="10515600" cy="1011402"/>
          </a:xfrm>
        </p:spPr>
        <p:txBody>
          <a:bodyPr vert="horz" lIns="91440" tIns="45720" rIns="91440" bIns="45720" rtlCol="0" anchor="ctr">
            <a:noAutofit/>
          </a:bodyPr>
          <a:lstStyle/>
          <a:p>
            <a:pPr algn="ctr"/>
            <a:r>
              <a:rPr lang="en-US" sz="8800" b="1" kern="1200">
                <a:solidFill>
                  <a:schemeClr val="tx1"/>
                </a:solidFill>
                <a:latin typeface="Sen" pitchFamily="2" charset="0"/>
              </a:rPr>
              <a:t>Core Values</a:t>
            </a:r>
          </a:p>
        </p:txBody>
      </p:sp>
      <p:pic>
        <p:nvPicPr>
          <p:cNvPr id="9" name="Picture 8">
            <a:extLst>
              <a:ext uri="{FF2B5EF4-FFF2-40B4-BE49-F238E27FC236}">
                <a16:creationId xmlns:a16="http://schemas.microsoft.com/office/drawing/2014/main" id="{E37F061B-BA44-B9B9-A10B-8B5DE13388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3145" y="4060065"/>
            <a:ext cx="2230486" cy="2230486"/>
          </a:xfrm>
          <a:prstGeom prst="rect">
            <a:avLst/>
          </a:prstGeom>
        </p:spPr>
      </p:pic>
      <p:pic>
        <p:nvPicPr>
          <p:cNvPr id="7" name="Picture 6">
            <a:extLst>
              <a:ext uri="{FF2B5EF4-FFF2-40B4-BE49-F238E27FC236}">
                <a16:creationId xmlns:a16="http://schemas.microsoft.com/office/drawing/2014/main" id="{417712A3-17A4-1B38-CF46-9814E19287F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97410" y="4060065"/>
            <a:ext cx="2230486" cy="2230486"/>
          </a:xfrm>
          <a:prstGeom prst="rect">
            <a:avLst/>
          </a:prstGeom>
        </p:spPr>
      </p:pic>
      <p:pic>
        <p:nvPicPr>
          <p:cNvPr id="15" name="Picture 14">
            <a:extLst>
              <a:ext uri="{FF2B5EF4-FFF2-40B4-BE49-F238E27FC236}">
                <a16:creationId xmlns:a16="http://schemas.microsoft.com/office/drawing/2014/main" id="{252F03FF-AA25-4F74-D43F-2DB5DA1D068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88409" y="4060065"/>
            <a:ext cx="2230486" cy="2230486"/>
          </a:xfrm>
          <a:prstGeom prst="rect">
            <a:avLst/>
          </a:prstGeom>
        </p:spPr>
      </p:pic>
      <p:pic>
        <p:nvPicPr>
          <p:cNvPr id="5" name="Picture 4">
            <a:extLst>
              <a:ext uri="{FF2B5EF4-FFF2-40B4-BE49-F238E27FC236}">
                <a16:creationId xmlns:a16="http://schemas.microsoft.com/office/drawing/2014/main" id="{8586001B-7BC6-FB4A-BDC2-E0F7B50A7D0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373389" y="4060065"/>
            <a:ext cx="2230486" cy="2230486"/>
          </a:xfrm>
          <a:prstGeom prst="rect">
            <a:avLst/>
          </a:prstGeom>
        </p:spPr>
      </p:pic>
      <p:pic>
        <p:nvPicPr>
          <p:cNvPr id="13" name="Picture 12">
            <a:extLst>
              <a:ext uri="{FF2B5EF4-FFF2-40B4-BE49-F238E27FC236}">
                <a16:creationId xmlns:a16="http://schemas.microsoft.com/office/drawing/2014/main" id="{33799525-18B0-A536-D30E-922924F1AAA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758369" y="4060065"/>
            <a:ext cx="2230486" cy="2230486"/>
          </a:xfrm>
          <a:prstGeom prst="rect">
            <a:avLst/>
          </a:prstGeom>
        </p:spPr>
      </p:pic>
      <p:sp>
        <p:nvSpPr>
          <p:cNvPr id="17" name="TextBox 16">
            <a:extLst>
              <a:ext uri="{FF2B5EF4-FFF2-40B4-BE49-F238E27FC236}">
                <a16:creationId xmlns:a16="http://schemas.microsoft.com/office/drawing/2014/main" id="{FFAF8782-655F-12BA-A702-50A844BA5FDE}"/>
              </a:ext>
            </a:extLst>
          </p:cNvPr>
          <p:cNvSpPr txBox="1"/>
          <p:nvPr/>
        </p:nvSpPr>
        <p:spPr>
          <a:xfrm>
            <a:off x="203145" y="2953835"/>
            <a:ext cx="2556819" cy="954107"/>
          </a:xfrm>
          <a:prstGeom prst="rect">
            <a:avLst/>
          </a:prstGeom>
          <a:noFill/>
        </p:spPr>
        <p:txBody>
          <a:bodyPr wrap="square" lIns="91440" tIns="45720" rIns="91440" bIns="45720" rtlCol="0" anchor="t">
            <a:spAutoFit/>
          </a:bodyPr>
          <a:lstStyle/>
          <a:p>
            <a:pPr algn="ctr"/>
            <a:r>
              <a:rPr lang="en-US" sz="2800">
                <a:latin typeface="Sen" pitchFamily="2" charset="0"/>
              </a:rPr>
              <a:t>Commitment to Students</a:t>
            </a:r>
            <a:endParaRPr lang="en-US" sz="2800">
              <a:latin typeface="Sen" pitchFamily="2" charset="0"/>
              <a:cs typeface="Calibri"/>
            </a:endParaRPr>
          </a:p>
        </p:txBody>
      </p:sp>
      <p:sp>
        <p:nvSpPr>
          <p:cNvPr id="19" name="TextBox 18">
            <a:extLst>
              <a:ext uri="{FF2B5EF4-FFF2-40B4-BE49-F238E27FC236}">
                <a16:creationId xmlns:a16="http://schemas.microsoft.com/office/drawing/2014/main" id="{6C3C25F4-3E40-A725-76CB-5F21D3BD5A36}"/>
              </a:ext>
            </a:extLst>
          </p:cNvPr>
          <p:cNvSpPr txBox="1"/>
          <p:nvPr/>
        </p:nvSpPr>
        <p:spPr>
          <a:xfrm>
            <a:off x="2597410" y="3198162"/>
            <a:ext cx="2230486" cy="523220"/>
          </a:xfrm>
          <a:prstGeom prst="rect">
            <a:avLst/>
          </a:prstGeom>
          <a:noFill/>
        </p:spPr>
        <p:txBody>
          <a:bodyPr wrap="square" rtlCol="0">
            <a:spAutoFit/>
          </a:bodyPr>
          <a:lstStyle/>
          <a:p>
            <a:pPr algn="ctr"/>
            <a:r>
              <a:rPr lang="en-US" sz="2800">
                <a:latin typeface="Sen" pitchFamily="2" charset="0"/>
              </a:rPr>
              <a:t>Safety</a:t>
            </a:r>
          </a:p>
        </p:txBody>
      </p:sp>
      <p:sp>
        <p:nvSpPr>
          <p:cNvPr id="21" name="TextBox 20">
            <a:extLst>
              <a:ext uri="{FF2B5EF4-FFF2-40B4-BE49-F238E27FC236}">
                <a16:creationId xmlns:a16="http://schemas.microsoft.com/office/drawing/2014/main" id="{127A9636-25F4-8BE8-67A1-6B84041EC976}"/>
              </a:ext>
            </a:extLst>
          </p:cNvPr>
          <p:cNvSpPr txBox="1"/>
          <p:nvPr/>
        </p:nvSpPr>
        <p:spPr>
          <a:xfrm>
            <a:off x="4979232" y="2947146"/>
            <a:ext cx="2230486" cy="954107"/>
          </a:xfrm>
          <a:prstGeom prst="rect">
            <a:avLst/>
          </a:prstGeom>
          <a:noFill/>
        </p:spPr>
        <p:txBody>
          <a:bodyPr wrap="square" rtlCol="0">
            <a:spAutoFit/>
          </a:bodyPr>
          <a:lstStyle/>
          <a:p>
            <a:pPr algn="ctr"/>
            <a:r>
              <a:rPr lang="en-US" sz="2800">
                <a:latin typeface="Sen" pitchFamily="2" charset="0"/>
              </a:rPr>
              <a:t>Integrity &amp; Trust</a:t>
            </a:r>
          </a:p>
        </p:txBody>
      </p:sp>
      <p:sp>
        <p:nvSpPr>
          <p:cNvPr id="22" name="TextBox 21">
            <a:extLst>
              <a:ext uri="{FF2B5EF4-FFF2-40B4-BE49-F238E27FC236}">
                <a16:creationId xmlns:a16="http://schemas.microsoft.com/office/drawing/2014/main" id="{D7FDA47F-6704-5227-C086-674E2F250668}"/>
              </a:ext>
            </a:extLst>
          </p:cNvPr>
          <p:cNvSpPr txBox="1"/>
          <p:nvPr/>
        </p:nvSpPr>
        <p:spPr>
          <a:xfrm>
            <a:off x="7375431" y="3162806"/>
            <a:ext cx="2230486" cy="523220"/>
          </a:xfrm>
          <a:prstGeom prst="rect">
            <a:avLst/>
          </a:prstGeom>
          <a:noFill/>
        </p:spPr>
        <p:txBody>
          <a:bodyPr wrap="square" rtlCol="0">
            <a:spAutoFit/>
          </a:bodyPr>
          <a:lstStyle/>
          <a:p>
            <a:pPr algn="ctr"/>
            <a:r>
              <a:rPr lang="en-US" sz="2800">
                <a:latin typeface="Sen" pitchFamily="2" charset="0"/>
              </a:rPr>
              <a:t>Inclusion</a:t>
            </a:r>
          </a:p>
        </p:txBody>
      </p:sp>
      <p:sp>
        <p:nvSpPr>
          <p:cNvPr id="23" name="TextBox 22">
            <a:extLst>
              <a:ext uri="{FF2B5EF4-FFF2-40B4-BE49-F238E27FC236}">
                <a16:creationId xmlns:a16="http://schemas.microsoft.com/office/drawing/2014/main" id="{2650CFC9-A6B1-530D-4720-92820CB748E1}"/>
              </a:ext>
            </a:extLst>
          </p:cNvPr>
          <p:cNvSpPr txBox="1"/>
          <p:nvPr/>
        </p:nvSpPr>
        <p:spPr>
          <a:xfrm>
            <a:off x="9603875" y="2961523"/>
            <a:ext cx="2230486" cy="954107"/>
          </a:xfrm>
          <a:prstGeom prst="rect">
            <a:avLst/>
          </a:prstGeom>
          <a:noFill/>
        </p:spPr>
        <p:txBody>
          <a:bodyPr wrap="square" lIns="91440" tIns="45720" rIns="91440" bIns="45720" rtlCol="0" anchor="t">
            <a:spAutoFit/>
          </a:bodyPr>
          <a:lstStyle/>
          <a:p>
            <a:pPr algn="ctr"/>
            <a:r>
              <a:rPr lang="en-US" sz="2800">
                <a:latin typeface="Sen" pitchFamily="2" charset="0"/>
              </a:rPr>
              <a:t>Strengths-Based</a:t>
            </a:r>
            <a:endParaRPr lang="en-US" sz="2800">
              <a:latin typeface="Sen" pitchFamily="2" charset="0"/>
              <a:cs typeface="Calibri"/>
            </a:endParaRPr>
          </a:p>
        </p:txBody>
      </p:sp>
    </p:spTree>
    <p:extLst>
      <p:ext uri="{BB962C8B-B14F-4D97-AF65-F5344CB8AC3E}">
        <p14:creationId xmlns:p14="http://schemas.microsoft.com/office/powerpoint/2010/main" val="1544029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3867B-CC22-0A95-3188-C4C067C51527}"/>
              </a:ext>
            </a:extLst>
          </p:cNvPr>
          <p:cNvSpPr>
            <a:spLocks noGrp="1"/>
          </p:cNvSpPr>
          <p:nvPr>
            <p:ph type="title"/>
          </p:nvPr>
        </p:nvSpPr>
        <p:spPr/>
        <p:txBody>
          <a:bodyPr>
            <a:normAutofit fontScale="90000"/>
          </a:bodyPr>
          <a:lstStyle/>
          <a:p>
            <a:r>
              <a:rPr lang="en-US">
                <a:latin typeface="Sen ExtraBold" pitchFamily="2" charset="0"/>
              </a:rPr>
              <a:t>All About Mentoring</a:t>
            </a:r>
          </a:p>
        </p:txBody>
      </p:sp>
    </p:spTree>
    <p:extLst>
      <p:ext uri="{BB962C8B-B14F-4D97-AF65-F5344CB8AC3E}">
        <p14:creationId xmlns:p14="http://schemas.microsoft.com/office/powerpoint/2010/main" val="2256205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F791-C31D-A67A-FFD0-4C6E31A3B2BD}"/>
              </a:ext>
            </a:extLst>
          </p:cNvPr>
          <p:cNvSpPr>
            <a:spLocks noGrp="1"/>
          </p:cNvSpPr>
          <p:nvPr>
            <p:ph type="title"/>
          </p:nvPr>
        </p:nvSpPr>
        <p:spPr/>
        <p:txBody>
          <a:bodyPr>
            <a:normAutofit/>
          </a:bodyPr>
          <a:lstStyle/>
          <a:p>
            <a:r>
              <a:rPr lang="en-US" b="1" u="sng">
                <a:latin typeface="Sen" pitchFamily="2" charset="0"/>
              </a:rPr>
              <a:t>Mentoring Expectations</a:t>
            </a:r>
          </a:p>
        </p:txBody>
      </p:sp>
      <p:sp>
        <p:nvSpPr>
          <p:cNvPr id="3" name="Content Placeholder 2">
            <a:extLst>
              <a:ext uri="{FF2B5EF4-FFF2-40B4-BE49-F238E27FC236}">
                <a16:creationId xmlns:a16="http://schemas.microsoft.com/office/drawing/2014/main" id="{B7645E07-AFBD-0923-4FB0-E6C4B0B5F43C}"/>
              </a:ext>
            </a:extLst>
          </p:cNvPr>
          <p:cNvSpPr>
            <a:spLocks noGrp="1"/>
          </p:cNvSpPr>
          <p:nvPr>
            <p:ph idx="1"/>
          </p:nvPr>
        </p:nvSpPr>
        <p:spPr/>
        <p:txBody>
          <a:bodyPr vert="horz" lIns="91440" tIns="45720" rIns="91440" bIns="45720" rtlCol="0" anchor="t">
            <a:normAutofit/>
          </a:bodyPr>
          <a:lstStyle/>
          <a:p>
            <a:r>
              <a:rPr lang="en-US">
                <a:latin typeface="Sen" pitchFamily="2" charset="0"/>
              </a:rPr>
              <a:t>School-based</a:t>
            </a:r>
          </a:p>
          <a:p>
            <a:r>
              <a:rPr lang="en-US">
                <a:latin typeface="Sen" pitchFamily="2" charset="0"/>
              </a:rPr>
              <a:t>One-to-one</a:t>
            </a:r>
          </a:p>
          <a:p>
            <a:r>
              <a:rPr lang="en-US">
                <a:latin typeface="Sen" pitchFamily="2" charset="0"/>
              </a:rPr>
              <a:t>Weekly meetings</a:t>
            </a:r>
          </a:p>
          <a:p>
            <a:pPr lvl="1"/>
            <a:r>
              <a:rPr lang="en-US">
                <a:latin typeface="Sen" pitchFamily="2" charset="0"/>
              </a:rPr>
              <a:t>Try for 24+ meetings in the school year </a:t>
            </a:r>
          </a:p>
          <a:p>
            <a:pPr lvl="1"/>
            <a:r>
              <a:rPr lang="en-US">
                <a:latin typeface="Sen" pitchFamily="2" charset="0"/>
              </a:rPr>
              <a:t>Sign-in and sign-out every meeting </a:t>
            </a:r>
            <a:endParaRPr lang="en-US">
              <a:latin typeface="Sen" pitchFamily="2" charset="0"/>
              <a:ea typeface="Calibri"/>
              <a:cs typeface="Calibri"/>
            </a:endParaRPr>
          </a:p>
          <a:p>
            <a:r>
              <a:rPr lang="en-US">
                <a:latin typeface="Sen" pitchFamily="2" charset="0"/>
                <a:ea typeface="Calibri"/>
                <a:cs typeface="Calibri"/>
              </a:rPr>
              <a:t>Long term commitment</a:t>
            </a:r>
          </a:p>
        </p:txBody>
      </p:sp>
    </p:spTree>
    <p:extLst>
      <p:ext uri="{BB962C8B-B14F-4D97-AF65-F5344CB8AC3E}">
        <p14:creationId xmlns:p14="http://schemas.microsoft.com/office/powerpoint/2010/main" val="1714487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2C6C-1188-F74E-6BD3-0A3FF30C2B12}"/>
              </a:ext>
            </a:extLst>
          </p:cNvPr>
          <p:cNvSpPr>
            <a:spLocks noGrp="1"/>
          </p:cNvSpPr>
          <p:nvPr>
            <p:ph type="title"/>
          </p:nvPr>
        </p:nvSpPr>
        <p:spPr/>
        <p:txBody>
          <a:bodyPr/>
          <a:lstStyle/>
          <a:p>
            <a:r>
              <a:rPr lang="en-US" b="1" u="sng">
                <a:latin typeface="Sen" pitchFamily="2" charset="0"/>
                <a:cs typeface="Calibri"/>
              </a:rPr>
              <a:t>Types of Mentoring</a:t>
            </a:r>
            <a:endParaRPr lang="en-US" b="1" u="sng">
              <a:latin typeface="Sen" pitchFamily="2" charset="0"/>
            </a:endParaRPr>
          </a:p>
        </p:txBody>
      </p:sp>
      <p:sp>
        <p:nvSpPr>
          <p:cNvPr id="3" name="Text Placeholder 2">
            <a:extLst>
              <a:ext uri="{FF2B5EF4-FFF2-40B4-BE49-F238E27FC236}">
                <a16:creationId xmlns:a16="http://schemas.microsoft.com/office/drawing/2014/main" id="{B1E50933-C2FC-0B8D-8BD7-3A4858D095A8}"/>
              </a:ext>
            </a:extLst>
          </p:cNvPr>
          <p:cNvSpPr>
            <a:spLocks noGrp="1"/>
          </p:cNvSpPr>
          <p:nvPr>
            <p:ph type="body" idx="1"/>
          </p:nvPr>
        </p:nvSpPr>
        <p:spPr/>
        <p:txBody>
          <a:bodyPr/>
          <a:lstStyle/>
          <a:p>
            <a:pPr algn="ctr"/>
            <a:r>
              <a:rPr lang="en-US" sz="2800">
                <a:latin typeface="Sen" pitchFamily="2" charset="0"/>
                <a:cs typeface="Calibri Light"/>
              </a:rPr>
              <a:t>Developmental</a:t>
            </a:r>
            <a:endParaRPr lang="en-US" sz="2800">
              <a:latin typeface="Sen" pitchFamily="2" charset="0"/>
              <a:cs typeface="Calibri"/>
            </a:endParaRPr>
          </a:p>
        </p:txBody>
      </p:sp>
      <p:sp>
        <p:nvSpPr>
          <p:cNvPr id="4" name="Content Placeholder 3">
            <a:extLst>
              <a:ext uri="{FF2B5EF4-FFF2-40B4-BE49-F238E27FC236}">
                <a16:creationId xmlns:a16="http://schemas.microsoft.com/office/drawing/2014/main" id="{F16E4F96-DFB8-68BF-C3BA-0931C9374083}"/>
              </a:ext>
            </a:extLst>
          </p:cNvPr>
          <p:cNvSpPr>
            <a:spLocks noGrp="1"/>
          </p:cNvSpPr>
          <p:nvPr>
            <p:ph sz="half" idx="2"/>
          </p:nvPr>
        </p:nvSpPr>
        <p:spPr/>
        <p:txBody>
          <a:bodyPr vert="horz" lIns="91440" tIns="45720" rIns="91440" bIns="45720" rtlCol="0" anchor="t">
            <a:normAutofit/>
          </a:bodyPr>
          <a:lstStyle/>
          <a:p>
            <a:r>
              <a:rPr lang="en-US">
                <a:latin typeface="Sen" pitchFamily="2" charset="0"/>
                <a:ea typeface="+mn-lt"/>
                <a:cs typeface="+mn-lt"/>
              </a:rPr>
              <a:t>Mentee guiding the activities and time</a:t>
            </a:r>
            <a:endParaRPr lang="en-US">
              <a:latin typeface="Sen" pitchFamily="2" charset="0"/>
              <a:cs typeface="Calibri" panose="020F0502020204030204"/>
            </a:endParaRPr>
          </a:p>
          <a:p>
            <a:r>
              <a:rPr lang="en-US">
                <a:latin typeface="Sen" pitchFamily="2" charset="0"/>
                <a:ea typeface="+mn-lt"/>
                <a:cs typeface="+mn-lt"/>
              </a:rPr>
              <a:t>Learning from mentee</a:t>
            </a:r>
            <a:endParaRPr lang="en-US">
              <a:latin typeface="Sen" pitchFamily="2" charset="0"/>
              <a:cs typeface="Calibri"/>
            </a:endParaRPr>
          </a:p>
          <a:p>
            <a:r>
              <a:rPr lang="en-US">
                <a:latin typeface="Sen" pitchFamily="2" charset="0"/>
                <a:ea typeface="+mn-lt"/>
                <a:cs typeface="+mn-lt"/>
              </a:rPr>
              <a:t>Listening more than talking</a:t>
            </a:r>
            <a:endParaRPr lang="en-US">
              <a:latin typeface="Sen" pitchFamily="2" charset="0"/>
              <a:cs typeface="Calibri"/>
            </a:endParaRPr>
          </a:p>
          <a:p>
            <a:r>
              <a:rPr lang="en-US">
                <a:latin typeface="Sen" pitchFamily="2" charset="0"/>
                <a:ea typeface="+mn-lt"/>
                <a:cs typeface="+mn-lt"/>
              </a:rPr>
              <a:t>Focus on developing trust</a:t>
            </a:r>
            <a:endParaRPr lang="en-US">
              <a:latin typeface="Sen" pitchFamily="2" charset="0"/>
              <a:cs typeface="Calibri"/>
            </a:endParaRPr>
          </a:p>
          <a:p>
            <a:endParaRPr lang="en-US">
              <a:cs typeface="Calibri"/>
            </a:endParaRPr>
          </a:p>
        </p:txBody>
      </p:sp>
      <p:sp>
        <p:nvSpPr>
          <p:cNvPr id="5" name="Text Placeholder 4">
            <a:extLst>
              <a:ext uri="{FF2B5EF4-FFF2-40B4-BE49-F238E27FC236}">
                <a16:creationId xmlns:a16="http://schemas.microsoft.com/office/drawing/2014/main" id="{09752EC8-F745-23F9-779F-07D863B45611}"/>
              </a:ext>
            </a:extLst>
          </p:cNvPr>
          <p:cNvSpPr>
            <a:spLocks noGrp="1"/>
          </p:cNvSpPr>
          <p:nvPr>
            <p:ph type="body" sz="quarter" idx="3"/>
          </p:nvPr>
        </p:nvSpPr>
        <p:spPr/>
        <p:txBody>
          <a:bodyPr/>
          <a:lstStyle/>
          <a:p>
            <a:pPr algn="ctr"/>
            <a:r>
              <a:rPr lang="en-US" sz="2800">
                <a:latin typeface="Sen" pitchFamily="2" charset="0"/>
                <a:cs typeface="Calibri" panose="020F0502020204030204"/>
              </a:rPr>
              <a:t>Instrumental</a:t>
            </a:r>
          </a:p>
        </p:txBody>
      </p:sp>
      <p:sp>
        <p:nvSpPr>
          <p:cNvPr id="6" name="Content Placeholder 5">
            <a:extLst>
              <a:ext uri="{FF2B5EF4-FFF2-40B4-BE49-F238E27FC236}">
                <a16:creationId xmlns:a16="http://schemas.microsoft.com/office/drawing/2014/main" id="{C550FB0F-342C-1B4D-C0EC-80E94A7E6ADC}"/>
              </a:ext>
            </a:extLst>
          </p:cNvPr>
          <p:cNvSpPr>
            <a:spLocks noGrp="1"/>
          </p:cNvSpPr>
          <p:nvPr>
            <p:ph sz="quarter" idx="4"/>
          </p:nvPr>
        </p:nvSpPr>
        <p:spPr/>
        <p:txBody>
          <a:bodyPr vert="horz" lIns="91440" tIns="45720" rIns="91440" bIns="45720" rtlCol="0" anchor="t">
            <a:normAutofit/>
          </a:bodyPr>
          <a:lstStyle/>
          <a:p>
            <a:pPr algn="l" rtl="0" fontAlgn="base">
              <a:buFont typeface="Arial" panose="020B0604020202020204" pitchFamily="34" charset="0"/>
              <a:buChar char="•"/>
            </a:pPr>
            <a:r>
              <a:rPr lang="en-US" b="0" i="0" u="none" strike="noStrike">
                <a:solidFill>
                  <a:srgbClr val="303030"/>
                </a:solidFill>
                <a:effectLst/>
                <a:latin typeface="Sen" pitchFamily="2" charset="0"/>
              </a:rPr>
              <a:t>Mentor leads</a:t>
            </a:r>
            <a:r>
              <a:rPr lang="en-US" b="0" i="0">
                <a:solidFill>
                  <a:srgbClr val="303030"/>
                </a:solidFill>
                <a:effectLst/>
                <a:latin typeface="Sen" pitchFamily="2" charset="0"/>
              </a:rPr>
              <a:t>​</a:t>
            </a:r>
          </a:p>
          <a:p>
            <a:pPr algn="l" rtl="0" fontAlgn="base">
              <a:buFont typeface="Arial" panose="020B0604020202020204" pitchFamily="34" charset="0"/>
              <a:buChar char="•"/>
            </a:pPr>
            <a:r>
              <a:rPr lang="en-US" b="0" i="0" u="none" strike="noStrike">
                <a:solidFill>
                  <a:srgbClr val="303030"/>
                </a:solidFill>
                <a:effectLst/>
                <a:latin typeface="Sen" pitchFamily="2" charset="0"/>
              </a:rPr>
              <a:t>Having a “fix it” mindset</a:t>
            </a:r>
            <a:r>
              <a:rPr lang="en-US" b="0" i="0">
                <a:solidFill>
                  <a:srgbClr val="303030"/>
                </a:solidFill>
                <a:effectLst/>
                <a:latin typeface="Sen" pitchFamily="2" charset="0"/>
              </a:rPr>
              <a:t>​</a:t>
            </a:r>
          </a:p>
          <a:p>
            <a:pPr algn="l" rtl="0" fontAlgn="base">
              <a:buFont typeface="Arial" panose="020B0604020202020204" pitchFamily="34" charset="0"/>
              <a:buChar char="•"/>
            </a:pPr>
            <a:r>
              <a:rPr lang="en-US" b="0" i="0" u="none" strike="noStrike">
                <a:solidFill>
                  <a:srgbClr val="303030"/>
                </a:solidFill>
                <a:effectLst/>
                <a:latin typeface="Sen" pitchFamily="2" charset="0"/>
              </a:rPr>
              <a:t>Specific goal set for mentoring time</a:t>
            </a:r>
            <a:r>
              <a:rPr lang="en-US" b="0" i="0">
                <a:solidFill>
                  <a:srgbClr val="303030"/>
                </a:solidFill>
                <a:effectLst/>
                <a:latin typeface="Sen" pitchFamily="2" charset="0"/>
              </a:rPr>
              <a:t>​</a:t>
            </a:r>
          </a:p>
          <a:p>
            <a:pPr algn="l" rtl="0" fontAlgn="base">
              <a:buFont typeface="Arial" panose="020B0604020202020204" pitchFamily="34" charset="0"/>
              <a:buChar char="•"/>
            </a:pPr>
            <a:r>
              <a:rPr lang="en-US" b="0" i="0" u="none" strike="noStrike">
                <a:solidFill>
                  <a:srgbClr val="303030"/>
                </a:solidFill>
                <a:effectLst/>
                <a:latin typeface="Sen" pitchFamily="2" charset="0"/>
              </a:rPr>
              <a:t>Relationship is secondary</a:t>
            </a:r>
            <a:endParaRPr lang="en-US" b="0" i="0">
              <a:solidFill>
                <a:srgbClr val="303030"/>
              </a:solidFill>
              <a:effectLst/>
              <a:latin typeface="Sen" pitchFamily="2" charset="0"/>
            </a:endParaRPr>
          </a:p>
          <a:p>
            <a:endParaRPr lang="en-US">
              <a:latin typeface="Sen" pitchFamily="2" charset="0"/>
              <a:cs typeface="Calibri"/>
            </a:endParaRPr>
          </a:p>
        </p:txBody>
      </p:sp>
    </p:spTree>
    <p:extLst>
      <p:ext uri="{BB962C8B-B14F-4D97-AF65-F5344CB8AC3E}">
        <p14:creationId xmlns:p14="http://schemas.microsoft.com/office/powerpoint/2010/main" val="378674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ff Day Conference" id="{CB33C7E0-9F5E-9844-A08C-F643A1F16659}" vid="{664C8E58-7B80-624E-A32D-1F04F052D1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FC72EDD-C256-594A-9F94-2E1C9178D3C2}" vid="{6181F84F-235C-8E41-8450-A20541E53AA1}"/>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Person New Mentor Training" id="{B07B6353-5877-4BC2-9A8D-EF0F7C96CEDE}" vid="{FAFC121B-C135-4057-8196-2D74C5FB1DD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DDFBE709227D488BE35A30C654EB20" ma:contentTypeVersion="20" ma:contentTypeDescription="Create a new document." ma:contentTypeScope="" ma:versionID="e92ee591dadac18d08ca9ef88e138bf7">
  <xsd:schema xmlns:xsd="http://www.w3.org/2001/XMLSchema" xmlns:xs="http://www.w3.org/2001/XMLSchema" xmlns:p="http://schemas.microsoft.com/office/2006/metadata/properties" xmlns:ns2="b1924aa7-ab96-413b-b4e2-00a44c64d3e3" xmlns:ns3="1ad8b8f5-1cd1-42d6-bcdc-bc091b83df31" targetNamespace="http://schemas.microsoft.com/office/2006/metadata/properties" ma:root="true" ma:fieldsID="3434e11b3af530fb6fac0351570d1ba1" ns2:_="" ns3:_="">
    <xsd:import namespace="b1924aa7-ab96-413b-b4e2-00a44c64d3e3"/>
    <xsd:import namespace="1ad8b8f5-1cd1-42d6-bcdc-bc091b83df31"/>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924aa7-ab96-413b-b4e2-00a44c64d3e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element name="TaxCatchAll" ma:index="26" nillable="true" ma:displayName="Taxonomy Catch All Column" ma:hidden="true" ma:list="{6ba858fa-7350-460e-8681-528536e585a4}" ma:internalName="TaxCatchAll" ma:showField="CatchAllData" ma:web="b1924aa7-ab96-413b-b4e2-00a44c64d3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ad8b8f5-1cd1-42d6-bcdc-bc091b83df31"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MediaServiceAuto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02debaf-d0a7-4639-a177-bfe5b417bd1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1924aa7-ab96-413b-b4e2-00a44c64d3e3" xsi:nil="true"/>
    <lcf76f155ced4ddcb4097134ff3c332f xmlns="1ad8b8f5-1cd1-42d6-bcdc-bc091b83df3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6A0A68-FE8A-437F-AD82-E5B5F44CA6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924aa7-ab96-413b-b4e2-00a44c64d3e3"/>
    <ds:schemaRef ds:uri="1ad8b8f5-1cd1-42d6-bcdc-bc091b83df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2697B2-4391-4785-ADEB-BD3126F03749}">
  <ds:schemaRefs>
    <ds:schemaRef ds:uri="1ad8b8f5-1cd1-42d6-bcdc-bc091b83df31"/>
    <ds:schemaRef ds:uri="b1924aa7-ab96-413b-b4e2-00a44c64d3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86A9786-F99F-4AAA-B044-5163C559E2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21-22 PPT Template</Template>
  <TotalTime>1</TotalTime>
  <Words>3601</Words>
  <Application>Microsoft Office PowerPoint</Application>
  <PresentationFormat>Widescreen</PresentationFormat>
  <Paragraphs>512</Paragraphs>
  <Slides>41</Slides>
  <Notes>38</Notes>
  <HiddenSlides>0</HiddenSlides>
  <MMClips>3</MMClip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Office Theme</vt:lpstr>
      <vt:lpstr>Office Theme</vt:lpstr>
      <vt:lpstr>1_Office Theme</vt:lpstr>
      <vt:lpstr>New Mentor Training</vt:lpstr>
      <vt:lpstr>Game Plan</vt:lpstr>
      <vt:lpstr>Online Training Agreements</vt:lpstr>
      <vt:lpstr>What is TeamMates?</vt:lpstr>
      <vt:lpstr>PowerPoint Presentation</vt:lpstr>
      <vt:lpstr>Core Values</vt:lpstr>
      <vt:lpstr>All About Mentoring</vt:lpstr>
      <vt:lpstr>Mentoring Expectations</vt:lpstr>
      <vt:lpstr>Types of Mentoring</vt:lpstr>
      <vt:lpstr>Who Will I Mentor?</vt:lpstr>
      <vt:lpstr>Stages of the Mentoring Relationship</vt:lpstr>
      <vt:lpstr>Mentor's Role</vt:lpstr>
      <vt:lpstr>A Mentor is...</vt:lpstr>
      <vt:lpstr>A Mentor is Not...</vt:lpstr>
      <vt:lpstr>Possible Match Activities</vt:lpstr>
      <vt:lpstr>Ready...break!</vt:lpstr>
      <vt:lpstr>Relationship-Building Practices</vt:lpstr>
      <vt:lpstr>Mentoring Philosophies</vt:lpstr>
      <vt:lpstr>Being a Strengths-Based Mentor</vt:lpstr>
      <vt:lpstr>Gallup Student Success Model</vt:lpstr>
      <vt:lpstr>Building Trust</vt:lpstr>
      <vt:lpstr>Exploring Diversity</vt:lpstr>
      <vt:lpstr>Ways You May Differ</vt:lpstr>
      <vt:lpstr>Building Identity and Belonging</vt:lpstr>
      <vt:lpstr>Building Growth Mindset</vt:lpstr>
      <vt:lpstr>Ready...break!</vt:lpstr>
      <vt:lpstr>Match Boundaries</vt:lpstr>
      <vt:lpstr>Safe Environment</vt:lpstr>
      <vt:lpstr>Time</vt:lpstr>
      <vt:lpstr>Communication</vt:lpstr>
      <vt:lpstr>Gift Giving</vt:lpstr>
      <vt:lpstr>Self-Disclosure</vt:lpstr>
      <vt:lpstr>Parents/Guardians/Families</vt:lpstr>
      <vt:lpstr>Confidentiality</vt:lpstr>
      <vt:lpstr>Recognizing Risk</vt:lpstr>
      <vt:lpstr>What Should Mentors Do</vt:lpstr>
      <vt:lpstr>Moving Forward</vt:lpstr>
      <vt:lpstr>What’s the Impact?</vt:lpstr>
      <vt:lpstr>You are Part of a Team</vt:lpstr>
      <vt:lpstr>What's Next?</vt:lpstr>
      <vt:lpstr>Wrap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dc:creator>
  <cp:lastModifiedBy>Tori Pedersen</cp:lastModifiedBy>
  <cp:revision>4</cp:revision>
  <cp:lastPrinted>2021-07-06T16:11:36Z</cp:lastPrinted>
  <dcterms:created xsi:type="dcterms:W3CDTF">2021-06-25T17:55:51Z</dcterms:created>
  <dcterms:modified xsi:type="dcterms:W3CDTF">2023-07-18T15:26:49Z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0x01010087DDFBE709227D488BE35A30C654EB20</vt:lpwstr>
  </property>
  <property fmtid="{D5CDD505-2E9C-101B-9397-08002B2CF9AE}" pid="3" name="MediaServiceImageTags">
    <vt:lpwstr/>
  </property>
</Properties>
</file>